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5"/>
  </p:notesMasterIdLst>
  <p:handoutMasterIdLst>
    <p:handoutMasterId r:id="rId16"/>
  </p:handoutMasterIdLst>
  <p:sldIdLst>
    <p:sldId id="257" r:id="rId2"/>
    <p:sldId id="285" r:id="rId3"/>
    <p:sldId id="286" r:id="rId4"/>
    <p:sldId id="291" r:id="rId5"/>
    <p:sldId id="293" r:id="rId6"/>
    <p:sldId id="299" r:id="rId7"/>
    <p:sldId id="300" r:id="rId8"/>
    <p:sldId id="294" r:id="rId9"/>
    <p:sldId id="295" r:id="rId10"/>
    <p:sldId id="259" r:id="rId11"/>
    <p:sldId id="296" r:id="rId12"/>
    <p:sldId id="288" r:id="rId13"/>
    <p:sldId id="298" r:id="rId14"/>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F36"/>
    <a:srgbClr val="4A8618"/>
    <a:srgbClr val="142062"/>
    <a:srgbClr val="091B59"/>
    <a:srgbClr val="4B8517"/>
    <a:srgbClr val="0000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1482" y="-102"/>
      </p:cViewPr>
      <p:guideLst>
        <p:guide orient="horz" pos="144"/>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F7703142-94A8-4E4B-89FD-A18F3E589822}" type="datetimeFigureOut">
              <a:rPr lang="en-GB" smtClean="0"/>
              <a:pPr/>
              <a:t>30/05/2017</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831B59B-1003-4C63-BD36-BC9A6D681C88}"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3075" name="Rectangle 3"/>
          <p:cNvSpPr>
            <a:spLocks noGrp="1" noChangeArrowheads="1"/>
          </p:cNvSpPr>
          <p:nvPr>
            <p:ph type="dt" idx="1"/>
          </p:nvPr>
        </p:nvSpPr>
        <p:spPr bwMode="auto">
          <a:xfrm>
            <a:off x="3856514"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415" y="4723448"/>
            <a:ext cx="4990783"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46895"/>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3079" name="Rectangle 7"/>
          <p:cNvSpPr>
            <a:spLocks noGrp="1" noChangeArrowheads="1"/>
          </p:cNvSpPr>
          <p:nvPr>
            <p:ph type="sldNum" sz="quarter" idx="5"/>
          </p:nvPr>
        </p:nvSpPr>
        <p:spPr bwMode="auto">
          <a:xfrm>
            <a:off x="3856514" y="9446895"/>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8A2D3D9-B938-AB43-AF9A-78E54573AE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381000"/>
            <a:ext cx="1854200" cy="4876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63600" y="381000"/>
            <a:ext cx="54102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3600" y="1219200"/>
            <a:ext cx="3632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19200"/>
            <a:ext cx="3632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876300" y="3810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21"/>
          <p:cNvSpPr>
            <a:spLocks noGrp="1" noChangeArrowheads="1"/>
          </p:cNvSpPr>
          <p:nvPr>
            <p:ph type="body" idx="1"/>
          </p:nvPr>
        </p:nvSpPr>
        <p:spPr bwMode="auto">
          <a:xfrm>
            <a:off x="863600" y="1219200"/>
            <a:ext cx="7416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029" name="Straight Connector 7"/>
          <p:cNvCxnSpPr>
            <a:cxnSpLocks noChangeShapeType="1"/>
          </p:cNvCxnSpPr>
          <p:nvPr userDrawn="1"/>
        </p:nvCxnSpPr>
        <p:spPr bwMode="auto">
          <a:xfrm>
            <a:off x="228600" y="5486400"/>
            <a:ext cx="8686800" cy="1588"/>
          </a:xfrm>
          <a:prstGeom prst="line">
            <a:avLst/>
          </a:prstGeom>
          <a:noFill/>
          <a:ln w="38100">
            <a:solidFill>
              <a:srgbClr val="028F36"/>
            </a:solidFill>
            <a:round/>
            <a:headEnd/>
            <a:tailEnd/>
          </a:ln>
        </p:spPr>
      </p:cxnSp>
      <p:pic>
        <p:nvPicPr>
          <p:cNvPr id="6" name="Picture 5" descr="A5 DAERA Logo Process.jpg"/>
          <p:cNvPicPr>
            <a:picLocks noChangeAspect="1"/>
          </p:cNvPicPr>
          <p:nvPr userDrawn="1"/>
        </p:nvPicPr>
        <p:blipFill>
          <a:blip r:embed="rId13" cstate="print"/>
          <a:stretch>
            <a:fillRect/>
          </a:stretch>
        </p:blipFill>
        <p:spPr>
          <a:xfrm>
            <a:off x="838200" y="5791200"/>
            <a:ext cx="3115545" cy="78105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400" b="1">
          <a:solidFill>
            <a:srgbClr val="142062"/>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rgbClr val="142062"/>
          </a:solidFill>
          <a:latin typeface="Arial" charset="0"/>
        </a:defRPr>
      </a:lvl6pPr>
      <a:lvl7pPr marL="914400" algn="l" rtl="0" fontAlgn="base">
        <a:spcBef>
          <a:spcPct val="0"/>
        </a:spcBef>
        <a:spcAft>
          <a:spcPct val="0"/>
        </a:spcAft>
        <a:defRPr sz="2400" b="1">
          <a:solidFill>
            <a:srgbClr val="142062"/>
          </a:solidFill>
          <a:latin typeface="Arial" charset="0"/>
        </a:defRPr>
      </a:lvl7pPr>
      <a:lvl8pPr marL="1371600" algn="l" rtl="0" fontAlgn="base">
        <a:spcBef>
          <a:spcPct val="0"/>
        </a:spcBef>
        <a:spcAft>
          <a:spcPct val="0"/>
        </a:spcAft>
        <a:defRPr sz="2400" b="1">
          <a:solidFill>
            <a:srgbClr val="142062"/>
          </a:solidFill>
          <a:latin typeface="Arial" charset="0"/>
        </a:defRPr>
      </a:lvl8pPr>
      <a:lvl9pPr marL="1828800" algn="l" rtl="0" fontAlgn="base">
        <a:spcBef>
          <a:spcPct val="0"/>
        </a:spcBef>
        <a:spcAft>
          <a:spcPct val="0"/>
        </a:spcAft>
        <a:defRPr sz="2400" b="1">
          <a:solidFill>
            <a:srgbClr val="142062"/>
          </a:solidFill>
          <a:latin typeface="Arial"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ing.com/images/search?q=Funny+Hamster+Wheel&amp;view=detailv2&amp;&amp;id=D77E0B33BBADC3D70255D82F6BBBD36D2BA4AE6C&amp;selectedIndex=201&amp;ccid=+p92Bl4y&amp;simid=608019382672296466&amp;thid=OIP.Mfa9f76065e3279ef7b3cedaf70e22a44o0"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a:xfrm>
            <a:off x="539552" y="1700808"/>
            <a:ext cx="8064896" cy="1470025"/>
          </a:xfrm>
        </p:spPr>
        <p:txBody>
          <a:bodyPr/>
          <a:lstStyle/>
          <a:p>
            <a:pPr algn="ctr"/>
            <a:r>
              <a:rPr lang="en-GB" dirty="0" smtClean="0"/>
              <a:t>The Contribution of AFBI Science to the Northern Ireland </a:t>
            </a:r>
            <a:r>
              <a:rPr lang="en-GB" dirty="0" err="1" smtClean="0"/>
              <a:t>bTB</a:t>
            </a:r>
            <a:r>
              <a:rPr lang="en-GB" dirty="0" smtClean="0"/>
              <a:t> Programme</a:t>
            </a:r>
          </a:p>
        </p:txBody>
      </p:sp>
      <p:sp>
        <p:nvSpPr>
          <p:cNvPr id="15363" name="Subtitle 6"/>
          <p:cNvSpPr>
            <a:spLocks noGrp="1"/>
          </p:cNvSpPr>
          <p:nvPr>
            <p:ph type="subTitle" idx="1"/>
          </p:nvPr>
        </p:nvSpPr>
        <p:spPr/>
        <p:txBody>
          <a:bodyPr/>
          <a:lstStyle/>
          <a:p>
            <a:r>
              <a:rPr lang="en-GB" dirty="0" smtClean="0"/>
              <a:t>Roly Harwood Senior Principal Veterinary Officer</a:t>
            </a:r>
          </a:p>
          <a:p>
            <a:r>
              <a:rPr lang="en-GB" dirty="0" smtClean="0"/>
              <a:t>Veterinary Service and Animal Health Group</a:t>
            </a:r>
          </a:p>
          <a:p>
            <a:r>
              <a:rPr lang="en-GB" dirty="0" smtClean="0"/>
              <a:t>DAERA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FVO 2015</a:t>
            </a:r>
          </a:p>
        </p:txBody>
      </p:sp>
      <p:sp>
        <p:nvSpPr>
          <p:cNvPr id="17411" name="Content Placeholder 2"/>
          <p:cNvSpPr>
            <a:spLocks noGrp="1"/>
          </p:cNvSpPr>
          <p:nvPr>
            <p:ph idx="1"/>
          </p:nvPr>
        </p:nvSpPr>
        <p:spPr/>
        <p:txBody>
          <a:bodyPr/>
          <a:lstStyle/>
          <a:p>
            <a:endParaRPr lang="en-GB" dirty="0" smtClean="0"/>
          </a:p>
          <a:p>
            <a:endParaRPr lang="en-GB" dirty="0" smtClean="0"/>
          </a:p>
        </p:txBody>
      </p:sp>
      <p:sp>
        <p:nvSpPr>
          <p:cNvPr id="4" name="Rectangle 3"/>
          <p:cNvSpPr/>
          <p:nvPr/>
        </p:nvSpPr>
        <p:spPr>
          <a:xfrm>
            <a:off x="1259632" y="1340768"/>
            <a:ext cx="6336704" cy="1938992"/>
          </a:xfrm>
          <a:prstGeom prst="rect">
            <a:avLst/>
          </a:prstGeom>
        </p:spPr>
        <p:txBody>
          <a:bodyPr wrap="square">
            <a:spAutoFit/>
          </a:bodyPr>
          <a:lstStyle/>
          <a:p>
            <a:r>
              <a:rPr lang="en-GB" i="1" dirty="0" smtClean="0">
                <a:latin typeface="+mj-lt"/>
              </a:rPr>
              <a:t>“A comprehensive and well-targeted research agenda has provided the competent authorities with relevant evidence to reinforce the implementation of the available control and eradication measures.”</a:t>
            </a:r>
            <a:endParaRPr lang="en-GB"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Going forward</a:t>
            </a:r>
            <a:endParaRPr lang="en-GB" dirty="0"/>
          </a:p>
        </p:txBody>
      </p:sp>
      <p:sp>
        <p:nvSpPr>
          <p:cNvPr id="3" name="Content Placeholder 2"/>
          <p:cNvSpPr>
            <a:spLocks noGrp="1"/>
          </p:cNvSpPr>
          <p:nvPr>
            <p:ph idx="1"/>
          </p:nvPr>
        </p:nvSpPr>
        <p:spPr>
          <a:xfrm>
            <a:off x="107504" y="1268760"/>
            <a:ext cx="5760640" cy="3744416"/>
          </a:xfrm>
        </p:spPr>
        <p:txBody>
          <a:bodyPr/>
          <a:lstStyle/>
          <a:p>
            <a:pPr>
              <a:buFont typeface="Arial" pitchFamily="34" charset="0"/>
              <a:buChar char="•"/>
            </a:pPr>
            <a:r>
              <a:rPr lang="en-GB" dirty="0" smtClean="0"/>
              <a:t>The TBSPG report will provide the basis for the way forward</a:t>
            </a:r>
          </a:p>
          <a:p>
            <a:pPr>
              <a:buFont typeface="Arial" pitchFamily="34" charset="0"/>
              <a:buChar char="•"/>
            </a:pPr>
            <a:r>
              <a:rPr lang="en-GB" dirty="0" smtClean="0"/>
              <a:t>There will be a continuing need for AFBI scientific input </a:t>
            </a:r>
          </a:p>
          <a:p>
            <a:pPr>
              <a:buFont typeface="Arial" pitchFamily="34" charset="0"/>
              <a:buChar char="•"/>
            </a:pPr>
            <a:r>
              <a:rPr lang="en-GB" dirty="0" smtClean="0"/>
              <a:t>Much of the work already completed/underway will play a big part.  For example Gamma Interferon, TVR, wildlife, molecular strain typing, herd health management (</a:t>
            </a:r>
            <a:r>
              <a:rPr lang="en-GB" dirty="0" err="1" smtClean="0"/>
              <a:t>biosecurity</a:t>
            </a:r>
            <a:r>
              <a:rPr lang="en-GB" dirty="0" smtClean="0"/>
              <a:t>), genomic prediction, research, chronic herds</a:t>
            </a:r>
          </a:p>
          <a:p>
            <a:pPr>
              <a:buFont typeface="Arial" pitchFamily="34" charset="0"/>
              <a:buChar char="•"/>
            </a:pPr>
            <a:r>
              <a:rPr lang="en-GB" dirty="0" smtClean="0"/>
              <a:t>We will need to use data, evidence and advice to plan and to develop the eradication strategy on track </a:t>
            </a:r>
          </a:p>
          <a:p>
            <a:pPr>
              <a:buFont typeface="Arial" pitchFamily="34" charset="0"/>
              <a:buChar char="•"/>
            </a:pPr>
            <a:endParaRPr lang="en-GB" dirty="0" smtClean="0"/>
          </a:p>
          <a:p>
            <a:endParaRPr lang="en-GB" dirty="0" smtClean="0"/>
          </a:p>
          <a:p>
            <a:endParaRPr lang="en-GB" dirty="0" smtClean="0"/>
          </a:p>
        </p:txBody>
      </p:sp>
      <p:pic>
        <p:nvPicPr>
          <p:cNvPr id="4" name="Picture 2"/>
          <p:cNvPicPr>
            <a:picLocks noChangeAspect="1" noChangeArrowheads="1"/>
          </p:cNvPicPr>
          <p:nvPr/>
        </p:nvPicPr>
        <p:blipFill>
          <a:blip r:embed="rId2" cstate="print"/>
          <a:srcRect/>
          <a:stretch>
            <a:fillRect/>
          </a:stretch>
        </p:blipFill>
        <p:spPr bwMode="auto">
          <a:xfrm>
            <a:off x="5796136" y="0"/>
            <a:ext cx="3347864"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from the Scientific Peer Review of TBSPG recommendations (Prof Simon More UCD)</a:t>
            </a:r>
            <a:endParaRPr lang="en-GB" dirty="0"/>
          </a:p>
        </p:txBody>
      </p:sp>
      <p:sp>
        <p:nvSpPr>
          <p:cNvPr id="3" name="Content Placeholder 2"/>
          <p:cNvSpPr>
            <a:spLocks noGrp="1"/>
          </p:cNvSpPr>
          <p:nvPr>
            <p:ph idx="1"/>
          </p:nvPr>
        </p:nvSpPr>
        <p:spPr/>
        <p:txBody>
          <a:bodyPr/>
          <a:lstStyle/>
          <a:p>
            <a:endParaRPr lang="en-GB" dirty="0" smtClean="0"/>
          </a:p>
          <a:p>
            <a:r>
              <a:rPr lang="en-GB" smtClean="0"/>
              <a:t>...Throughout </a:t>
            </a:r>
            <a:r>
              <a:rPr lang="en-GB" dirty="0" smtClean="0"/>
              <a:t>this collaborative process, scientists and policy-makers have important, but differing, roles:</a:t>
            </a:r>
          </a:p>
          <a:p>
            <a:endParaRPr lang="en-GB" dirty="0" smtClean="0"/>
          </a:p>
          <a:p>
            <a:pPr>
              <a:buAutoNum type="alphaLcPeriod"/>
            </a:pPr>
            <a:r>
              <a:rPr lang="en-GB" dirty="0" smtClean="0"/>
              <a:t>The role of scientists is to generate information to support policy decision making.  It is critical, as highlighted previously, that this information is independent, of high quality, relevant and timely.</a:t>
            </a:r>
          </a:p>
          <a:p>
            <a:endParaRPr lang="en-GB" dirty="0" smtClean="0"/>
          </a:p>
          <a:p>
            <a:r>
              <a:rPr lang="en-GB" dirty="0" smtClean="0"/>
              <a:t>b. The role of policy-makers is to maximise returns from scientific effort, by prioritising research needs, helping scientists to clearly understand the research context, by aligning research objectives with these needs, by facilitating collaboration and communications, etc.</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755576" y="332656"/>
            <a:ext cx="6984776" cy="804862"/>
          </a:xfrm>
        </p:spPr>
        <p:txBody>
          <a:bodyPr>
            <a:noAutofit/>
          </a:bodyPr>
          <a:lstStyle/>
          <a:p>
            <a:r>
              <a:rPr lang="en-GB" sz="3600" dirty="0" smtClean="0"/>
              <a:t>Make the programme different and make a difference to the outcome</a:t>
            </a:r>
          </a:p>
          <a:p>
            <a:endParaRPr lang="en-GB" sz="2400" dirty="0" smtClean="0"/>
          </a:p>
          <a:p>
            <a:endParaRPr lang="en-GB" sz="2400" dirty="0" smtClean="0"/>
          </a:p>
          <a:p>
            <a:pPr>
              <a:buNone/>
            </a:pPr>
            <a:endParaRPr lang="en-GB" sz="2400" dirty="0" smtClean="0"/>
          </a:p>
          <a:p>
            <a:pPr>
              <a:buNone/>
            </a:pPr>
            <a:endParaRPr lang="en-GB" sz="2400" dirty="0" smtClean="0"/>
          </a:p>
          <a:p>
            <a:pPr>
              <a:buNone/>
            </a:pPr>
            <a:r>
              <a:rPr lang="en-GB" sz="2400" dirty="0" smtClean="0"/>
              <a:t/>
            </a:r>
            <a:br>
              <a:rPr lang="en-GB" sz="2400" dirty="0" smtClean="0"/>
            </a:br>
            <a:r>
              <a:rPr lang="en-GB" sz="2400" dirty="0" smtClean="0"/>
              <a:t> </a:t>
            </a:r>
          </a:p>
          <a:p>
            <a:pPr lvl="1"/>
            <a:endParaRPr lang="en-GB" sz="2400" dirty="0"/>
          </a:p>
        </p:txBody>
      </p:sp>
      <p:pic>
        <p:nvPicPr>
          <p:cNvPr id="1028" name="Picture 4" descr="http://tse1.mm.bing.net/th?&amp;id=OIP.Mfa9f76065e3279ef7b3cedaf70e22a44o0&amp;w=264&amp;h=295&amp;c=0&amp;pid=1.9&amp;rs=0&amp;p=0&amp;r=0">
            <a:hlinkClick r:id="rId2"/>
          </p:cNvPr>
          <p:cNvPicPr>
            <a:picLocks noGrp="1" noChangeAspect="1" noChangeArrowheads="1"/>
          </p:cNvPicPr>
          <p:nvPr>
            <p:ph type="pic" idx="1"/>
          </p:nvPr>
        </p:nvPicPr>
        <p:blipFill>
          <a:blip r:embed="rId3" cstate="print"/>
          <a:srcRect t="16568" b="16568"/>
          <a:stretch>
            <a:fillRect/>
          </a:stretch>
        </p:blipFill>
        <p:spPr bwMode="auto">
          <a:xfrm>
            <a:off x="3491880" y="1628800"/>
            <a:ext cx="4434880" cy="3744416"/>
          </a:xfrm>
          <a:prstGeom prst="rect">
            <a:avLst/>
          </a:prstGeom>
          <a:noFill/>
        </p:spPr>
      </p:pic>
      <p:sp>
        <p:nvSpPr>
          <p:cNvPr id="5" name="TextBox 4"/>
          <p:cNvSpPr txBox="1"/>
          <p:nvPr/>
        </p:nvSpPr>
        <p:spPr>
          <a:xfrm>
            <a:off x="395536" y="3212976"/>
            <a:ext cx="2520280" cy="646331"/>
          </a:xfrm>
          <a:prstGeom prst="rect">
            <a:avLst/>
          </a:prstGeom>
          <a:noFill/>
        </p:spPr>
        <p:txBody>
          <a:bodyPr wrap="square" rtlCol="0">
            <a:spAutoFit/>
          </a:bodyPr>
          <a:lstStyle/>
          <a:p>
            <a:r>
              <a:rPr lang="en-GB" sz="3600" dirty="0" smtClean="0">
                <a:latin typeface="+mn-lt"/>
                <a:ea typeface="ＭＳ Ｐゴシック" charset="-128"/>
                <a:cs typeface="ＭＳ Ｐゴシック" charset="-128"/>
              </a:rPr>
              <a:t>Thank you</a:t>
            </a:r>
            <a:endParaRPr lang="en-GB" sz="3600" dirty="0">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a:t>
            </a:r>
            <a:r>
              <a:rPr lang="en-GB" dirty="0" err="1" smtClean="0"/>
              <a:t>bTB</a:t>
            </a:r>
            <a:r>
              <a:rPr lang="en-GB" dirty="0" smtClean="0"/>
              <a:t> programme perspective on the science provided by AFBI</a:t>
            </a:r>
            <a:br>
              <a:rPr lang="en-GB" dirty="0" smtClean="0"/>
            </a:br>
            <a:endParaRPr lang="en-GB" dirty="0"/>
          </a:p>
        </p:txBody>
      </p:sp>
      <p:sp>
        <p:nvSpPr>
          <p:cNvPr id="3" name="Content Placeholder 2"/>
          <p:cNvSpPr>
            <a:spLocks noGrp="1"/>
          </p:cNvSpPr>
          <p:nvPr>
            <p:ph idx="1"/>
          </p:nvPr>
        </p:nvSpPr>
        <p:spPr>
          <a:xfrm>
            <a:off x="863600" y="1556792"/>
            <a:ext cx="7416800" cy="3701008"/>
          </a:xfrm>
        </p:spPr>
        <p:txBody>
          <a:bodyPr/>
          <a:lstStyle/>
          <a:p>
            <a:pPr>
              <a:buFont typeface="Arial" pitchFamily="34" charset="0"/>
              <a:buChar char="•"/>
            </a:pPr>
            <a:r>
              <a:rPr lang="en-GB" dirty="0" smtClean="0"/>
              <a:t>The programme </a:t>
            </a:r>
          </a:p>
          <a:p>
            <a:pPr>
              <a:buFont typeface="Arial" pitchFamily="34" charset="0"/>
              <a:buChar char="•"/>
            </a:pPr>
            <a:r>
              <a:rPr lang="en-GB" dirty="0" smtClean="0"/>
              <a:t>The problem</a:t>
            </a:r>
          </a:p>
          <a:p>
            <a:pPr>
              <a:buFont typeface="Arial" pitchFamily="34" charset="0"/>
              <a:buChar char="•"/>
            </a:pPr>
            <a:r>
              <a:rPr lang="en-GB" dirty="0" smtClean="0"/>
              <a:t>The need for science</a:t>
            </a:r>
          </a:p>
          <a:p>
            <a:pPr>
              <a:buFont typeface="Arial" pitchFamily="34" charset="0"/>
              <a:buChar char="•"/>
            </a:pPr>
            <a:r>
              <a:rPr lang="en-GB" smtClean="0"/>
              <a:t>What has </a:t>
            </a:r>
            <a:r>
              <a:rPr lang="en-GB" dirty="0" smtClean="0"/>
              <a:t>been delivered and how is it used </a:t>
            </a:r>
          </a:p>
          <a:p>
            <a:pPr>
              <a:buFont typeface="Arial" pitchFamily="34" charset="0"/>
              <a:buChar char="•"/>
            </a:pPr>
            <a:r>
              <a:rPr lang="en-GB" dirty="0" smtClean="0"/>
              <a:t>Looking forward</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391400" cy="762000"/>
          </a:xfrm>
        </p:spPr>
        <p:txBody>
          <a:bodyPr/>
          <a:lstStyle/>
          <a:p>
            <a:r>
              <a:rPr lang="en-GB" dirty="0" smtClean="0"/>
              <a:t>The </a:t>
            </a:r>
            <a:r>
              <a:rPr lang="en-GB" dirty="0" err="1" smtClean="0"/>
              <a:t>bTB</a:t>
            </a:r>
            <a:r>
              <a:rPr lang="en-GB" dirty="0" smtClean="0"/>
              <a:t> Programme</a:t>
            </a:r>
            <a:endParaRPr lang="en-GB" dirty="0"/>
          </a:p>
        </p:txBody>
      </p:sp>
      <p:sp>
        <p:nvSpPr>
          <p:cNvPr id="3" name="Content Placeholder 2"/>
          <p:cNvSpPr>
            <a:spLocks noGrp="1"/>
          </p:cNvSpPr>
          <p:nvPr>
            <p:ph idx="1"/>
          </p:nvPr>
        </p:nvSpPr>
        <p:spPr>
          <a:xfrm>
            <a:off x="179512" y="1196752"/>
            <a:ext cx="6048672" cy="4680520"/>
          </a:xfrm>
        </p:spPr>
        <p:txBody>
          <a:bodyPr/>
          <a:lstStyle/>
          <a:p>
            <a:pPr>
              <a:buFont typeface="Arial" pitchFamily="34" charset="0"/>
              <a:buChar char="•"/>
            </a:pPr>
            <a:r>
              <a:rPr lang="en-GB" dirty="0" smtClean="0"/>
              <a:t>Detection of infection by live animal or post mortem surveillance</a:t>
            </a:r>
          </a:p>
          <a:p>
            <a:pPr lvl="1">
              <a:buFont typeface="Arial" pitchFamily="34" charset="0"/>
              <a:buChar char="•"/>
            </a:pPr>
            <a:r>
              <a:rPr lang="en-GB" dirty="0" smtClean="0"/>
              <a:t>Live animal surveillance employs the skin test and the gamma interferon blood test</a:t>
            </a:r>
          </a:p>
          <a:p>
            <a:pPr lvl="1">
              <a:buFont typeface="Arial" pitchFamily="34" charset="0"/>
              <a:buChar char="•"/>
            </a:pPr>
            <a:r>
              <a:rPr lang="en-GB" dirty="0" smtClean="0"/>
              <a:t>PM examination conducted on every animal slaughtered for human consumption</a:t>
            </a:r>
          </a:p>
          <a:p>
            <a:pPr>
              <a:buFont typeface="Arial" pitchFamily="34" charset="0"/>
              <a:buChar char="•"/>
            </a:pPr>
            <a:r>
              <a:rPr lang="en-GB" dirty="0" smtClean="0"/>
              <a:t>Removal of infected and/or exposed animals</a:t>
            </a:r>
          </a:p>
          <a:p>
            <a:pPr>
              <a:buFont typeface="Arial" pitchFamily="34" charset="0"/>
              <a:buChar char="•"/>
            </a:pPr>
            <a:r>
              <a:rPr lang="en-GB" dirty="0" smtClean="0"/>
              <a:t>Controls applied to breakdown herd</a:t>
            </a:r>
          </a:p>
          <a:p>
            <a:pPr>
              <a:buFont typeface="Arial" pitchFamily="34" charset="0"/>
              <a:buChar char="•"/>
            </a:pPr>
            <a:r>
              <a:rPr lang="en-GB" dirty="0" smtClean="0"/>
              <a:t>Tracing and risk assessments lead to further testing in other herds</a:t>
            </a:r>
          </a:p>
          <a:p>
            <a:pPr>
              <a:buFont typeface="Arial" pitchFamily="34" charset="0"/>
              <a:buChar char="•"/>
            </a:pPr>
            <a:r>
              <a:rPr lang="en-GB" dirty="0" smtClean="0"/>
              <a:t>Approved by EU for co-funding </a:t>
            </a:r>
          </a:p>
          <a:p>
            <a:pPr>
              <a:buFont typeface="Arial" pitchFamily="34" charset="0"/>
              <a:buChar char="•"/>
            </a:pPr>
            <a:r>
              <a:rPr lang="en-GB" dirty="0" smtClean="0"/>
              <a:t>Programme costs in excess of £30 million annually</a:t>
            </a:r>
          </a:p>
        </p:txBody>
      </p:sp>
      <p:pic>
        <p:nvPicPr>
          <p:cNvPr id="6" name="Picture 2"/>
          <p:cNvPicPr>
            <a:picLocks noChangeAspect="1" noChangeArrowheads="1"/>
          </p:cNvPicPr>
          <p:nvPr/>
        </p:nvPicPr>
        <p:blipFill>
          <a:blip r:embed="rId2" cstate="print"/>
          <a:srcRect/>
          <a:stretch>
            <a:fillRect/>
          </a:stretch>
        </p:blipFill>
        <p:spPr bwMode="auto">
          <a:xfrm>
            <a:off x="6228184" y="332656"/>
            <a:ext cx="2675073" cy="2424453"/>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228184" y="2780928"/>
            <a:ext cx="2667521"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The programme is not resulting in a reduction in disease levels</a:t>
            </a:r>
          </a:p>
          <a:p>
            <a:pPr>
              <a:buFont typeface="Arial" pitchFamily="34" charset="0"/>
              <a:buChar char="•"/>
            </a:pPr>
            <a:r>
              <a:rPr lang="en-GB" dirty="0" smtClean="0"/>
              <a:t>FVO 2015 – “...</a:t>
            </a:r>
            <a:r>
              <a:rPr lang="en-GB" i="1" dirty="0" smtClean="0"/>
              <a:t>but the herd incidence rate has stagnated at levels above 6%, which is not what would be expected with an effective eradication programme in place.”</a:t>
            </a:r>
          </a:p>
          <a:p>
            <a:pPr>
              <a:buFont typeface="Arial" pitchFamily="34" charset="0"/>
              <a:buChar char="•"/>
            </a:pPr>
            <a:r>
              <a:rPr lang="en-GB" dirty="0" smtClean="0"/>
              <a:t>Current herd incidence – 8.23%.  Highest since 2005.</a:t>
            </a:r>
          </a:p>
          <a:p>
            <a:pPr>
              <a:buFont typeface="Arial" pitchFamily="34" charset="0"/>
              <a:buChar char="•"/>
            </a:pPr>
            <a:r>
              <a:rPr lang="en-GB" dirty="0" smtClean="0"/>
              <a:t>Reactor numbers in 2016 highest since 2004</a:t>
            </a:r>
          </a:p>
          <a:p>
            <a:pPr>
              <a:buFont typeface="Arial" pitchFamily="34" charset="0"/>
              <a:buChar char="•"/>
            </a:pPr>
            <a:r>
              <a:rPr lang="en-GB" dirty="0" smtClean="0"/>
              <a:t>Many </a:t>
            </a:r>
            <a:r>
              <a:rPr lang="en-GB" dirty="0" smtClean="0"/>
              <a:t>factors influencing spread of infection</a:t>
            </a:r>
          </a:p>
          <a:p>
            <a:pPr>
              <a:buFont typeface="Arial" pitchFamily="34" charset="0"/>
              <a:buChar char="•"/>
            </a:pPr>
            <a:r>
              <a:rPr lang="en-GB" dirty="0" smtClean="0"/>
              <a:t>Much is still not understood </a:t>
            </a:r>
          </a:p>
          <a:p>
            <a:pPr>
              <a:buFont typeface="Arial" pitchFamily="34" charset="0"/>
              <a:buChar char="•"/>
            </a:pPr>
            <a:r>
              <a:rPr lang="en-GB" dirty="0" smtClean="0"/>
              <a:t>Our tool box is limited</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need for science </a:t>
            </a:r>
            <a:endParaRPr lang="en-GB" dirty="0"/>
          </a:p>
        </p:txBody>
      </p:sp>
      <p:sp>
        <p:nvSpPr>
          <p:cNvPr id="5" name="Content Placeholder 4"/>
          <p:cNvSpPr>
            <a:spLocks noGrp="1"/>
          </p:cNvSpPr>
          <p:nvPr>
            <p:ph idx="1"/>
          </p:nvPr>
        </p:nvSpPr>
        <p:spPr/>
        <p:txBody>
          <a:bodyPr/>
          <a:lstStyle/>
          <a:p>
            <a:pPr>
              <a:buFont typeface="Arial" pitchFamily="34" charset="0"/>
              <a:buChar char="•"/>
            </a:pPr>
            <a:r>
              <a:rPr lang="en-GB" dirty="0" smtClean="0"/>
              <a:t>Essential for programme development</a:t>
            </a:r>
          </a:p>
          <a:p>
            <a:pPr>
              <a:buFont typeface="Arial" pitchFamily="34" charset="0"/>
              <a:buChar char="•"/>
            </a:pPr>
            <a:r>
              <a:rPr lang="en-GB" dirty="0" smtClean="0"/>
              <a:t>Identify and fill knowledge gaps</a:t>
            </a:r>
          </a:p>
          <a:p>
            <a:pPr>
              <a:buFont typeface="Arial" pitchFamily="34" charset="0"/>
              <a:buChar char="•"/>
            </a:pPr>
            <a:r>
              <a:rPr lang="en-GB" dirty="0" smtClean="0"/>
              <a:t>Support evidence based policy making</a:t>
            </a:r>
          </a:p>
          <a:p>
            <a:pPr>
              <a:buFont typeface="Arial" pitchFamily="34" charset="0"/>
              <a:buChar char="•"/>
            </a:pPr>
            <a:r>
              <a:rPr lang="en-GB" dirty="0" smtClean="0"/>
              <a:t>Development of economic assessments</a:t>
            </a:r>
          </a:p>
          <a:p>
            <a:pPr>
              <a:buFont typeface="Arial" pitchFamily="34" charset="0"/>
              <a:buChar char="•"/>
            </a:pPr>
            <a:r>
              <a:rPr lang="en-GB" dirty="0" smtClean="0"/>
              <a:t>Important for </a:t>
            </a:r>
            <a:r>
              <a:rPr lang="en-GB" dirty="0" smtClean="0"/>
              <a:t>acceptance of the programme</a:t>
            </a:r>
            <a:endParaRPr lang="en-GB" dirty="0" smtClean="0"/>
          </a:p>
          <a:p>
            <a:pPr>
              <a:buFont typeface="Arial" pitchFamily="34" charset="0"/>
              <a:buChar char="•"/>
            </a:pPr>
            <a:r>
              <a:rPr lang="en-GB" dirty="0" smtClean="0"/>
              <a:t>Enabling best use of available tools</a:t>
            </a:r>
          </a:p>
          <a:p>
            <a:pPr>
              <a:buFont typeface="Arial" pitchFamily="34" charset="0"/>
              <a:buChar char="•"/>
            </a:pPr>
            <a:r>
              <a:rPr lang="en-GB" dirty="0" smtClean="0"/>
              <a:t>Horizon scanning and new technologies</a:t>
            </a:r>
          </a:p>
          <a:p>
            <a:pPr>
              <a:buFont typeface="Arial" pitchFamily="34" charset="0"/>
              <a:buChar char="•"/>
            </a:pPr>
            <a:r>
              <a:rPr lang="en-GB" dirty="0" smtClean="0"/>
              <a:t>Input to the day </a:t>
            </a:r>
            <a:r>
              <a:rPr lang="en-GB" dirty="0" smtClean="0"/>
              <a:t>to day running of the programme</a:t>
            </a:r>
          </a:p>
          <a:p>
            <a:pPr>
              <a:buFont typeface="Arial" pitchFamily="34" charset="0"/>
              <a:buChar char="•"/>
            </a:pPr>
            <a:r>
              <a:rPr lang="en-GB" dirty="0" smtClean="0"/>
              <a:t>Scientific advice – queries and problem </a:t>
            </a:r>
            <a:r>
              <a:rPr lang="en-GB" dirty="0" smtClean="0"/>
              <a:t>solving</a:t>
            </a:r>
          </a:p>
          <a:p>
            <a:pPr>
              <a:buFont typeface="Arial" pitchFamily="34" charset="0"/>
              <a:buChar char="•"/>
            </a:pPr>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science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There is no silver bullet</a:t>
            </a:r>
          </a:p>
          <a:p>
            <a:pPr>
              <a:buFont typeface="Arial" pitchFamily="34" charset="0"/>
              <a:buChar char="•"/>
            </a:pPr>
            <a:r>
              <a:rPr lang="en-GB" dirty="0" smtClean="0"/>
              <a:t>C</a:t>
            </a:r>
            <a:r>
              <a:rPr lang="en-GB" dirty="0" smtClean="0"/>
              <a:t>ompeting </a:t>
            </a:r>
            <a:r>
              <a:rPr lang="en-GB" dirty="0" smtClean="0"/>
              <a:t>with other </a:t>
            </a:r>
            <a:r>
              <a:rPr lang="en-GB" dirty="0" smtClean="0"/>
              <a:t>programmes for funding</a:t>
            </a:r>
            <a:endParaRPr lang="en-GB" dirty="0" smtClean="0"/>
          </a:p>
          <a:p>
            <a:pPr>
              <a:buFont typeface="Arial" pitchFamily="34" charset="0"/>
              <a:buChar char="•"/>
            </a:pPr>
            <a:r>
              <a:rPr lang="en-GB" dirty="0" smtClean="0"/>
              <a:t>Large scale projects are limited</a:t>
            </a:r>
          </a:p>
          <a:p>
            <a:pPr>
              <a:buFont typeface="Arial" pitchFamily="34" charset="0"/>
              <a:buChar char="•"/>
            </a:pPr>
            <a:r>
              <a:rPr lang="en-GB" dirty="0" smtClean="0"/>
              <a:t>Research therefore needs to be focussed</a:t>
            </a:r>
          </a:p>
          <a:p>
            <a:pPr>
              <a:buFont typeface="Arial" pitchFamily="34" charset="0"/>
              <a:buChar char="•"/>
            </a:pPr>
            <a:r>
              <a:rPr lang="en-GB" dirty="0" smtClean="0"/>
              <a:t>Collaborative working</a:t>
            </a:r>
            <a:endParaRPr lang="en-GB" dirty="0" smtClean="0"/>
          </a:p>
          <a:p>
            <a:pPr>
              <a:buFont typeface="Arial" pitchFamily="34" charset="0"/>
              <a:buChar char="•"/>
            </a:pPr>
            <a:r>
              <a:rPr lang="en-GB" dirty="0" smtClean="0"/>
              <a:t>Need objectivity and independence</a:t>
            </a:r>
          </a:p>
          <a:p>
            <a:pPr>
              <a:buFont typeface="Arial" pitchFamily="34" charset="0"/>
              <a:buChar char="•"/>
            </a:pPr>
            <a:r>
              <a:rPr lang="en-GB" dirty="0" smtClean="0"/>
              <a:t>Accept that some questions cannot be answered</a:t>
            </a:r>
          </a:p>
          <a:p>
            <a:pPr>
              <a:buFont typeface="Arial" pitchFamily="34" charset="0"/>
              <a:buChar char="•"/>
            </a:pPr>
            <a:r>
              <a:rPr lang="en-GB" dirty="0" smtClean="0"/>
              <a:t>But there is still a lot that can be done</a:t>
            </a:r>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391400" cy="762000"/>
          </a:xfrm>
        </p:spPr>
        <p:txBody>
          <a:bodyPr/>
          <a:lstStyle/>
          <a:p>
            <a:r>
              <a:rPr lang="en-GB" dirty="0" smtClean="0"/>
              <a:t>AFBI Contribution</a:t>
            </a:r>
            <a:endParaRPr lang="en-GB" dirty="0"/>
          </a:p>
        </p:txBody>
      </p:sp>
      <p:sp>
        <p:nvSpPr>
          <p:cNvPr id="3" name="Content Placeholder 2"/>
          <p:cNvSpPr>
            <a:spLocks noGrp="1"/>
          </p:cNvSpPr>
          <p:nvPr>
            <p:ph idx="1"/>
          </p:nvPr>
        </p:nvSpPr>
        <p:spPr>
          <a:xfrm>
            <a:off x="827584" y="908720"/>
            <a:ext cx="7416800" cy="4038600"/>
          </a:xfrm>
        </p:spPr>
        <p:txBody>
          <a:bodyPr/>
          <a:lstStyle/>
          <a:p>
            <a:r>
              <a:rPr lang="en-GB" b="1" dirty="0" smtClean="0"/>
              <a:t>Programme Support/Statutory</a:t>
            </a:r>
          </a:p>
          <a:p>
            <a:pPr>
              <a:buFont typeface="Arial" pitchFamily="34" charset="0"/>
              <a:buChar char="•"/>
            </a:pPr>
            <a:r>
              <a:rPr lang="en-GB" dirty="0" smtClean="0"/>
              <a:t>Histology</a:t>
            </a:r>
          </a:p>
          <a:p>
            <a:pPr>
              <a:buFont typeface="Arial" pitchFamily="34" charset="0"/>
              <a:buChar char="•"/>
            </a:pPr>
            <a:r>
              <a:rPr lang="en-GB" dirty="0" smtClean="0"/>
              <a:t>Bacteriology</a:t>
            </a:r>
            <a:endParaRPr lang="en-GB" dirty="0" smtClean="0"/>
          </a:p>
          <a:p>
            <a:pPr>
              <a:buFont typeface="Arial" pitchFamily="34" charset="0"/>
              <a:buChar char="•"/>
            </a:pPr>
            <a:r>
              <a:rPr lang="en-GB" dirty="0" smtClean="0"/>
              <a:t>IFNG blood testing</a:t>
            </a:r>
          </a:p>
          <a:p>
            <a:pPr>
              <a:buFont typeface="Arial" pitchFamily="34" charset="0"/>
              <a:buChar char="•"/>
            </a:pPr>
            <a:r>
              <a:rPr lang="en-GB" dirty="0" smtClean="0"/>
              <a:t>Post mortem </a:t>
            </a:r>
            <a:r>
              <a:rPr lang="en-GB" dirty="0" smtClean="0"/>
              <a:t>examinations</a:t>
            </a:r>
            <a:endParaRPr lang="en-GB" dirty="0" smtClean="0"/>
          </a:p>
          <a:p>
            <a:pPr>
              <a:buFont typeface="Arial" pitchFamily="34" charset="0"/>
              <a:buChar char="•"/>
            </a:pPr>
            <a:r>
              <a:rPr lang="en-GB" dirty="0" smtClean="0"/>
              <a:t>Forensic pathology</a:t>
            </a:r>
          </a:p>
          <a:p>
            <a:pPr>
              <a:buFont typeface="Arial" pitchFamily="34" charset="0"/>
              <a:buChar char="•"/>
            </a:pPr>
            <a:r>
              <a:rPr lang="en-GB" dirty="0" smtClean="0"/>
              <a:t>DNA testing</a:t>
            </a:r>
          </a:p>
          <a:p>
            <a:pPr>
              <a:buFont typeface="Arial" pitchFamily="34" charset="0"/>
              <a:buChar char="•"/>
            </a:pPr>
            <a:r>
              <a:rPr lang="en-GB" dirty="0" smtClean="0"/>
              <a:t>Molecular strain typing</a:t>
            </a:r>
          </a:p>
          <a:p>
            <a:pPr>
              <a:buFont typeface="Arial" pitchFamily="34" charset="0"/>
              <a:buChar char="•"/>
            </a:pPr>
            <a:r>
              <a:rPr lang="en-GB" dirty="0" smtClean="0"/>
              <a:t>Badger Road Traffic Accident Survey</a:t>
            </a:r>
          </a:p>
          <a:p>
            <a:pPr>
              <a:buFont typeface="Arial" pitchFamily="34" charset="0"/>
              <a:buChar char="•"/>
            </a:pPr>
            <a:endParaRPr lang="en-GB" dirty="0" smtClean="0"/>
          </a:p>
          <a:p>
            <a:pPr>
              <a:buFont typeface="Arial" pitchFamily="34" charset="0"/>
              <a:buChar char="•"/>
            </a:pPr>
            <a:r>
              <a:rPr lang="en-GB" dirty="0" smtClean="0"/>
              <a:t>Expert opinion and advice</a:t>
            </a:r>
          </a:p>
          <a:p>
            <a:pPr>
              <a:buFont typeface="Arial" pitchFamily="34" charset="0"/>
              <a:buChar char="•"/>
            </a:pPr>
            <a:endParaRPr lang="en-GB" dirty="0" smtClean="0"/>
          </a:p>
          <a:p>
            <a:pPr>
              <a:buFont typeface="Arial" pitchFamily="34" charset="0"/>
              <a:buChar char="•"/>
            </a:pPr>
            <a:r>
              <a:rPr lang="en-GB" dirty="0" smtClean="0"/>
              <a:t>Project/Governance Groups</a:t>
            </a:r>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AFBI Contribution</a:t>
            </a:r>
            <a:endParaRPr lang="en-GB" dirty="0"/>
          </a:p>
        </p:txBody>
      </p:sp>
      <p:sp>
        <p:nvSpPr>
          <p:cNvPr id="3" name="Content Placeholder 2"/>
          <p:cNvSpPr>
            <a:spLocks noGrp="1"/>
          </p:cNvSpPr>
          <p:nvPr>
            <p:ph idx="1"/>
          </p:nvPr>
        </p:nvSpPr>
        <p:spPr>
          <a:xfrm>
            <a:off x="683568" y="1052736"/>
            <a:ext cx="7596832" cy="4248472"/>
          </a:xfrm>
        </p:spPr>
        <p:txBody>
          <a:bodyPr/>
          <a:lstStyle/>
          <a:p>
            <a:r>
              <a:rPr lang="en-GB" b="1" dirty="0" smtClean="0"/>
              <a:t>Specific projects</a:t>
            </a:r>
          </a:p>
          <a:p>
            <a:pPr>
              <a:buFontTx/>
              <a:buChar char="•"/>
            </a:pPr>
            <a:r>
              <a:rPr lang="en-GB" dirty="0" smtClean="0"/>
              <a:t>Literature Reviews – slurry spreading; cattle to cattle transmission; badger to cattle transmission; </a:t>
            </a:r>
            <a:r>
              <a:rPr lang="en-GB" dirty="0" err="1" smtClean="0"/>
              <a:t>bTB</a:t>
            </a:r>
            <a:r>
              <a:rPr lang="en-GB" dirty="0" smtClean="0"/>
              <a:t> tests; </a:t>
            </a:r>
            <a:r>
              <a:rPr lang="en-GB" dirty="0" err="1" smtClean="0"/>
              <a:t>bTB</a:t>
            </a:r>
            <a:r>
              <a:rPr lang="en-GB" dirty="0" smtClean="0"/>
              <a:t> tests in badgers; International application of the Gamma Interferon test</a:t>
            </a:r>
          </a:p>
          <a:p>
            <a:pPr>
              <a:buFontTx/>
              <a:buChar char="•"/>
            </a:pPr>
            <a:r>
              <a:rPr lang="en-GB" dirty="0" smtClean="0"/>
              <a:t>TB </a:t>
            </a:r>
            <a:r>
              <a:rPr lang="en-GB" dirty="0" err="1" smtClean="0"/>
              <a:t>Biosecurity</a:t>
            </a:r>
            <a:r>
              <a:rPr lang="en-GB" dirty="0" smtClean="0"/>
              <a:t> Study </a:t>
            </a:r>
          </a:p>
          <a:p>
            <a:pPr>
              <a:buFontTx/>
              <a:buChar char="•"/>
            </a:pPr>
            <a:r>
              <a:rPr lang="en-GB" dirty="0" smtClean="0"/>
              <a:t>Badger Cattle Proximity Study</a:t>
            </a:r>
          </a:p>
          <a:p>
            <a:pPr>
              <a:buFontTx/>
              <a:buChar char="•"/>
            </a:pPr>
            <a:r>
              <a:rPr lang="en-GB" dirty="0" smtClean="0"/>
              <a:t>Gamma interferon Project</a:t>
            </a:r>
          </a:p>
          <a:p>
            <a:pPr>
              <a:buFontTx/>
              <a:buChar char="•"/>
            </a:pPr>
            <a:r>
              <a:rPr lang="en-GB" dirty="0" smtClean="0"/>
              <a:t>Badger Sett Survey</a:t>
            </a:r>
          </a:p>
          <a:p>
            <a:pPr>
              <a:buFontTx/>
              <a:buChar char="•"/>
            </a:pPr>
            <a:r>
              <a:rPr lang="en-GB" dirty="0" smtClean="0"/>
              <a:t>Analysis of Molecular Strain typing</a:t>
            </a:r>
          </a:p>
          <a:p>
            <a:pPr>
              <a:buFontTx/>
              <a:buChar char="•"/>
            </a:pPr>
            <a:r>
              <a:rPr lang="en-GB" dirty="0" smtClean="0"/>
              <a:t>Contribution to the Test, Vaccinate, Remove (TVR) wildlife intervention research</a:t>
            </a:r>
          </a:p>
          <a:p>
            <a:pPr>
              <a:buFont typeface="Arial" pitchFamily="34" charset="0"/>
              <a:buChar char="•"/>
            </a:pPr>
            <a:r>
              <a:rPr lang="en-GB" dirty="0" smtClean="0"/>
              <a:t>TB Strategic Partnership Group</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AFBI Contribution</a:t>
            </a:r>
            <a:endParaRPr lang="en-GB" dirty="0"/>
          </a:p>
        </p:txBody>
      </p:sp>
      <p:sp>
        <p:nvSpPr>
          <p:cNvPr id="3" name="Content Placeholder 2"/>
          <p:cNvSpPr>
            <a:spLocks noGrp="1"/>
          </p:cNvSpPr>
          <p:nvPr>
            <p:ph idx="1"/>
          </p:nvPr>
        </p:nvSpPr>
        <p:spPr>
          <a:xfrm>
            <a:off x="395536" y="1219200"/>
            <a:ext cx="7884864" cy="4038600"/>
          </a:xfrm>
        </p:spPr>
        <p:txBody>
          <a:bodyPr/>
          <a:lstStyle/>
          <a:p>
            <a:pPr>
              <a:buFont typeface="Arial" pitchFamily="34" charset="0"/>
              <a:buChar char="•"/>
            </a:pPr>
            <a:r>
              <a:rPr lang="en-GB" dirty="0" smtClean="0"/>
              <a:t>Evaluation of multiple reactor and chronic breakdown herds</a:t>
            </a:r>
          </a:p>
          <a:p>
            <a:pPr>
              <a:buFont typeface="Arial" pitchFamily="34" charset="0"/>
              <a:buChar char="•"/>
            </a:pPr>
            <a:r>
              <a:rPr lang="en-GB" dirty="0" smtClean="0"/>
              <a:t>TB transmission dynamics using genome epidemiology</a:t>
            </a:r>
          </a:p>
          <a:p>
            <a:pPr>
              <a:buFont typeface="Arial" pitchFamily="34" charset="0"/>
              <a:buChar char="•"/>
            </a:pPr>
            <a:r>
              <a:rPr lang="en-GB" dirty="0" smtClean="0"/>
              <a:t>Role of endemic diseases and other factors</a:t>
            </a:r>
          </a:p>
          <a:p>
            <a:pPr>
              <a:buFont typeface="Arial" pitchFamily="34" charset="0"/>
              <a:buChar char="•"/>
            </a:pPr>
            <a:r>
              <a:rPr lang="en-GB" dirty="0" smtClean="0"/>
              <a:t>Resuscitation promotion factors enhanced culture</a:t>
            </a:r>
          </a:p>
          <a:p>
            <a:pPr>
              <a:buFont typeface="Arial" pitchFamily="34" charset="0"/>
              <a:buChar char="•"/>
            </a:pPr>
            <a:r>
              <a:rPr lang="en-GB" dirty="0" smtClean="0"/>
              <a:t>Optimisation and enhancement of the test format for gamma interferon</a:t>
            </a:r>
          </a:p>
          <a:p>
            <a:pPr>
              <a:buFont typeface="Arial" pitchFamily="34" charset="0"/>
              <a:buChar char="•"/>
            </a:pPr>
            <a:r>
              <a:rPr lang="en-GB" dirty="0" smtClean="0"/>
              <a:t>Improve reliability of genomic prediction</a:t>
            </a:r>
          </a:p>
          <a:p>
            <a:pPr>
              <a:buFont typeface="Arial" pitchFamily="34" charset="0"/>
              <a:buChar char="•"/>
            </a:pPr>
            <a:r>
              <a:rPr lang="en-GB" dirty="0" err="1" smtClean="0"/>
              <a:t>bTB</a:t>
            </a:r>
            <a:r>
              <a:rPr lang="en-GB" dirty="0" smtClean="0"/>
              <a:t> molecular epidemiology – analysis of cattle movements and optimisation of epidemiological investigations</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5724128" y="3573016"/>
            <a:ext cx="3017671" cy="18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TotalTime>
  <Words>699</Words>
  <Application>Microsoft Office PowerPoint</Application>
  <PresentationFormat>On-screen Show (4:3)</PresentationFormat>
  <Paragraphs>100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The Contribution of AFBI Science to the Northern Ireland bTB Programme</vt:lpstr>
      <vt:lpstr>A bTB programme perspective on the science provided by AFBI </vt:lpstr>
      <vt:lpstr>The bTB Programme</vt:lpstr>
      <vt:lpstr>The Problem </vt:lpstr>
      <vt:lpstr>The need for science </vt:lpstr>
      <vt:lpstr>The need for science </vt:lpstr>
      <vt:lpstr>AFBI Contribution</vt:lpstr>
      <vt:lpstr>AFBI Contribution</vt:lpstr>
      <vt:lpstr>AFBI Contribution</vt:lpstr>
      <vt:lpstr>FVO 2015</vt:lpstr>
      <vt:lpstr>Going forward</vt:lpstr>
      <vt:lpstr>Extract from the Scientific Peer Review of TBSPG recommendations (Prof Simon More UCD)</vt:lpstr>
      <vt:lpstr>Slide 13</vt:lpstr>
    </vt:vector>
  </TitlesOfParts>
  <Company>뿿졀뿿잠כაȰ窌ݱ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Arbuthnot</dc:creator>
  <cp:lastModifiedBy>Roly Harwood</cp:lastModifiedBy>
  <cp:revision>74</cp:revision>
  <cp:lastPrinted>2003-12-10T14:22:30Z</cp:lastPrinted>
  <dcterms:created xsi:type="dcterms:W3CDTF">2016-04-04T13:02:08Z</dcterms:created>
  <dcterms:modified xsi:type="dcterms:W3CDTF">2017-05-30T06:56:10Z</dcterms:modified>
</cp:coreProperties>
</file>