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6858000" cy="9906000" type="A4"/>
  <p:notesSz cx="6858000" cy="9144000"/>
  <p:defaultTextStyle>
    <a:defPPr>
      <a:defRPr lang="en-US"/>
    </a:defPPr>
    <a:lvl1pPr algn="l" defTabSz="477838" rtl="0" fontAlgn="base">
      <a:spcBef>
        <a:spcPct val="0"/>
      </a:spcBef>
      <a:spcAft>
        <a:spcPct val="0"/>
      </a:spcAft>
      <a:defRPr sz="1900" kern="1200">
        <a:solidFill>
          <a:schemeClr val="tx1"/>
        </a:solidFill>
        <a:latin typeface="Arial" charset="0"/>
        <a:ea typeface="+mn-ea"/>
        <a:cs typeface="Arial" charset="0"/>
      </a:defRPr>
    </a:lvl1pPr>
    <a:lvl2pPr marL="477838" indent="-20638" algn="l" defTabSz="477838" rtl="0" fontAlgn="base">
      <a:spcBef>
        <a:spcPct val="0"/>
      </a:spcBef>
      <a:spcAft>
        <a:spcPct val="0"/>
      </a:spcAft>
      <a:defRPr sz="1900" kern="1200">
        <a:solidFill>
          <a:schemeClr val="tx1"/>
        </a:solidFill>
        <a:latin typeface="Arial" charset="0"/>
        <a:ea typeface="+mn-ea"/>
        <a:cs typeface="Arial" charset="0"/>
      </a:defRPr>
    </a:lvl2pPr>
    <a:lvl3pPr marL="957263" indent="-42863" algn="l" defTabSz="477838" rtl="0" fontAlgn="base">
      <a:spcBef>
        <a:spcPct val="0"/>
      </a:spcBef>
      <a:spcAft>
        <a:spcPct val="0"/>
      </a:spcAft>
      <a:defRPr sz="1900" kern="1200">
        <a:solidFill>
          <a:schemeClr val="tx1"/>
        </a:solidFill>
        <a:latin typeface="Arial" charset="0"/>
        <a:ea typeface="+mn-ea"/>
        <a:cs typeface="Arial" charset="0"/>
      </a:defRPr>
    </a:lvl3pPr>
    <a:lvl4pPr marL="1436688" indent="-65088" algn="l" defTabSz="477838" rtl="0" fontAlgn="base">
      <a:spcBef>
        <a:spcPct val="0"/>
      </a:spcBef>
      <a:spcAft>
        <a:spcPct val="0"/>
      </a:spcAft>
      <a:defRPr sz="1900" kern="1200">
        <a:solidFill>
          <a:schemeClr val="tx1"/>
        </a:solidFill>
        <a:latin typeface="Arial" charset="0"/>
        <a:ea typeface="+mn-ea"/>
        <a:cs typeface="Arial" charset="0"/>
      </a:defRPr>
    </a:lvl4pPr>
    <a:lvl5pPr marL="1914525" indent="-85725" algn="l" defTabSz="477838"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100" d="100"/>
          <a:sy n="100" d="100"/>
        </p:scale>
        <p:origin x="-2814" y="-18"/>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70"/>
          </a:xfrm>
        </p:spPr>
        <p:txBody>
          <a:bodyPr/>
          <a:lstStyle/>
          <a:p>
            <a:r>
              <a:rPr lang="en-GB"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648FBF-209A-414C-8634-ADAB3ECDCE86}" type="datetimeFigureOut">
              <a:rPr lang="en-US"/>
              <a:pPr>
                <a:defRPr/>
              </a:pPr>
              <a:t>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1C22F4-08F3-4292-AEF3-849E8EEA43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781E7A-60A1-4326-AB6A-12FB002030CE}" type="datetimeFigureOut">
              <a:rPr lang="en-US"/>
              <a:pPr>
                <a:defRPr/>
              </a:pPr>
              <a:t>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CF0A1E-6BA3-4F9E-BD6F-D7B08C74A6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586" y="554920"/>
            <a:ext cx="2159794" cy="1183446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79822" y="554920"/>
            <a:ext cx="6367463" cy="1183446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4EB743-BF3E-45F8-96CF-8818298BA514}" type="datetimeFigureOut">
              <a:rPr lang="en-US"/>
              <a:pPr>
                <a:defRPr/>
              </a:pPr>
              <a:t>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988B0-76B9-4590-8417-61FB459038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B1EDD8-765C-40EA-BDBA-5C9C9FF82816}" type="datetimeFigureOut">
              <a:rPr lang="en-US"/>
              <a:pPr>
                <a:defRPr/>
              </a:pPr>
              <a:t>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E9555F-CEF4-423B-83EC-3AF20B1CC9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200" b="1" cap="all"/>
            </a:lvl1pPr>
          </a:lstStyle>
          <a:p>
            <a:r>
              <a:rPr lang="en-GB" smtClean="0"/>
              <a:t>Click to edit Master title style</a:t>
            </a:r>
            <a:endParaRPr lang="en-US"/>
          </a:p>
        </p:txBody>
      </p:sp>
      <p:sp>
        <p:nvSpPr>
          <p:cNvPr id="3" name="Text Placeholder 2"/>
          <p:cNvSpPr>
            <a:spLocks noGrp="1"/>
          </p:cNvSpPr>
          <p:nvPr>
            <p:ph type="body" idx="1"/>
          </p:nvPr>
        </p:nvSpPr>
        <p:spPr>
          <a:xfrm>
            <a:off x="541735" y="4198587"/>
            <a:ext cx="5829300" cy="216693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FBA6C3-B6D7-41FB-8A6F-E0855A5FE597}" type="datetimeFigureOut">
              <a:rPr lang="en-US"/>
              <a:pPr>
                <a:defRPr/>
              </a:pPr>
              <a:t>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BF5A1A-14D6-4039-9A73-38BFE775F9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79823" y="3235502"/>
            <a:ext cx="4263628" cy="9153878"/>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57750" y="3235502"/>
            <a:ext cx="4263629" cy="9153878"/>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3E0484-D68F-4871-AFF9-6EB74AF2EEA6}" type="datetimeFigureOut">
              <a:rPr lang="en-US"/>
              <a:pPr>
                <a:defRPr/>
              </a:pPr>
              <a:t>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5E0FC3-8400-4F62-8F7C-5F92B18240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2901" y="2217386"/>
            <a:ext cx="3030141" cy="924101"/>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42901" y="3141487"/>
            <a:ext cx="303014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483770" y="2217386"/>
            <a:ext cx="3031331" cy="924101"/>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3483770" y="3141487"/>
            <a:ext cx="303133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F06AE9-6D22-4FE6-B610-C40AC1F0DD03}" type="datetimeFigureOut">
              <a:rPr lang="en-US"/>
              <a:pPr>
                <a:defRPr/>
              </a:pPr>
              <a:t>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0C6506-53D3-4BF3-BC69-3977FCAAD8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670437-09B1-4898-A7E8-6DBCF244F46E}" type="datetimeFigureOut">
              <a:rPr lang="en-US"/>
              <a:pPr>
                <a:defRPr/>
              </a:pPr>
              <a:t>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BCD2F3-C778-4F08-AB7D-68E4CAA74C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021E23-C312-440B-95EC-0860D59F242A}" type="datetimeFigureOut">
              <a:rPr lang="en-US"/>
              <a:pPr>
                <a:defRPr/>
              </a:pPr>
              <a:t>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73251B-0E19-467F-BD9E-83D17AEC1A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5"/>
            <a:ext cx="2256235" cy="167851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2681287" y="394407"/>
            <a:ext cx="3833813" cy="8454497"/>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DA43F2-A486-4A51-A462-2C9998B0E9C9}" type="datetimeFigureOut">
              <a:rPr lang="en-US"/>
              <a:pPr>
                <a:defRPr/>
              </a:pPr>
              <a:t>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A6C233-896C-411A-B7A1-BB27192F57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1344216" y="885120"/>
            <a:ext cx="4114800" cy="5943600"/>
          </a:xfrm>
        </p:spPr>
        <p:txBody>
          <a:bodyPr rtlCol="0">
            <a:normAutofit/>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pPr lvl="0"/>
            <a:endParaRPr lang="en-US" noProof="0"/>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47CA5B-EF83-47EB-9882-4429ADDCD6AE}" type="datetimeFigureOut">
              <a:rPr lang="en-US"/>
              <a:pPr>
                <a:defRPr/>
              </a:pPr>
              <a:t>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C1752B-2E3A-4E51-B27B-2238C1CE4B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42900" y="396875"/>
            <a:ext cx="6172200" cy="1651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GB" smtClean="0"/>
              <a:t>Click to edit Master title style</a:t>
            </a:r>
            <a:endParaRPr lang="en-US" smtClean="0"/>
          </a:p>
        </p:txBody>
      </p:sp>
      <p:sp>
        <p:nvSpPr>
          <p:cNvPr id="2051" name="Text Placeholder 2"/>
          <p:cNvSpPr>
            <a:spLocks noGrp="1"/>
          </p:cNvSpPr>
          <p:nvPr>
            <p:ph type="body" idx="1"/>
          </p:nvPr>
        </p:nvSpPr>
        <p:spPr bwMode="auto">
          <a:xfrm>
            <a:off x="342900" y="2311400"/>
            <a:ext cx="6172200" cy="6537325"/>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342900" y="9182100"/>
            <a:ext cx="1600200" cy="527050"/>
          </a:xfrm>
          <a:prstGeom prst="rect">
            <a:avLst/>
          </a:prstGeom>
        </p:spPr>
        <p:txBody>
          <a:bodyPr vert="horz" lIns="95782" tIns="47891" rIns="95782" bIns="47891" rtlCol="0" anchor="ctr"/>
          <a:lstStyle>
            <a:lvl1pPr algn="l" defTabSz="478908" fontAlgn="auto">
              <a:spcBef>
                <a:spcPts val="0"/>
              </a:spcBef>
              <a:spcAft>
                <a:spcPts val="0"/>
              </a:spcAft>
              <a:defRPr sz="1300" smtClean="0">
                <a:solidFill>
                  <a:schemeClr val="tx1">
                    <a:tint val="75000"/>
                  </a:schemeClr>
                </a:solidFill>
                <a:latin typeface="+mn-lt"/>
                <a:cs typeface="+mn-cs"/>
              </a:defRPr>
            </a:lvl1pPr>
          </a:lstStyle>
          <a:p>
            <a:pPr>
              <a:defRPr/>
            </a:pPr>
            <a:fld id="{2231AE50-0AD5-4C09-A10C-53733F0FBE42}" type="datetimeFigureOut">
              <a:rPr lang="en-US"/>
              <a:pPr>
                <a:defRPr/>
              </a:pPr>
              <a:t>1/9/2017</a:t>
            </a:fld>
            <a:endParaRPr lang="en-US"/>
          </a:p>
        </p:txBody>
      </p:sp>
      <p:sp>
        <p:nvSpPr>
          <p:cNvPr id="5" name="Footer Placeholder 4"/>
          <p:cNvSpPr>
            <a:spLocks noGrp="1"/>
          </p:cNvSpPr>
          <p:nvPr>
            <p:ph type="ftr" sz="quarter" idx="3"/>
          </p:nvPr>
        </p:nvSpPr>
        <p:spPr>
          <a:xfrm>
            <a:off x="2343150" y="9182100"/>
            <a:ext cx="2171700" cy="527050"/>
          </a:xfrm>
          <a:prstGeom prst="rect">
            <a:avLst/>
          </a:prstGeom>
        </p:spPr>
        <p:txBody>
          <a:bodyPr vert="horz" lIns="95782" tIns="47891" rIns="95782" bIns="47891" rtlCol="0" anchor="ctr"/>
          <a:lstStyle>
            <a:lvl1pPr algn="ctr" defTabSz="478908"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9182100"/>
            <a:ext cx="1600200" cy="527050"/>
          </a:xfrm>
          <a:prstGeom prst="rect">
            <a:avLst/>
          </a:prstGeom>
        </p:spPr>
        <p:txBody>
          <a:bodyPr vert="horz" lIns="95782" tIns="47891" rIns="95782" bIns="47891" rtlCol="0" anchor="ctr"/>
          <a:lstStyle>
            <a:lvl1pPr algn="r" defTabSz="478908" fontAlgn="auto">
              <a:spcBef>
                <a:spcPts val="0"/>
              </a:spcBef>
              <a:spcAft>
                <a:spcPts val="0"/>
              </a:spcAft>
              <a:defRPr sz="1300" smtClean="0">
                <a:solidFill>
                  <a:schemeClr val="tx1">
                    <a:tint val="75000"/>
                  </a:schemeClr>
                </a:solidFill>
                <a:latin typeface="+mn-lt"/>
                <a:cs typeface="+mn-cs"/>
              </a:defRPr>
            </a:lvl1pPr>
          </a:lstStyle>
          <a:p>
            <a:pPr>
              <a:defRPr/>
            </a:pPr>
            <a:fld id="{07A1AD35-EF74-4DCF-A1D8-52437496E9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7838" rtl="0" fontAlgn="base">
        <a:spcBef>
          <a:spcPct val="0"/>
        </a:spcBef>
        <a:spcAft>
          <a:spcPct val="0"/>
        </a:spcAft>
        <a:defRPr sz="4600" kern="1200">
          <a:solidFill>
            <a:schemeClr val="tx1"/>
          </a:solidFill>
          <a:latin typeface="+mj-lt"/>
          <a:ea typeface="+mj-ea"/>
          <a:cs typeface="+mj-cs"/>
        </a:defRPr>
      </a:lvl1pPr>
      <a:lvl2pPr algn="ctr" defTabSz="477838" rtl="0" fontAlgn="base">
        <a:spcBef>
          <a:spcPct val="0"/>
        </a:spcBef>
        <a:spcAft>
          <a:spcPct val="0"/>
        </a:spcAft>
        <a:defRPr sz="4600">
          <a:solidFill>
            <a:schemeClr val="tx1"/>
          </a:solidFill>
          <a:latin typeface="Calibri" pitchFamily="34" charset="0"/>
        </a:defRPr>
      </a:lvl2pPr>
      <a:lvl3pPr algn="ctr" defTabSz="477838" rtl="0" fontAlgn="base">
        <a:spcBef>
          <a:spcPct val="0"/>
        </a:spcBef>
        <a:spcAft>
          <a:spcPct val="0"/>
        </a:spcAft>
        <a:defRPr sz="4600">
          <a:solidFill>
            <a:schemeClr val="tx1"/>
          </a:solidFill>
          <a:latin typeface="Calibri" pitchFamily="34" charset="0"/>
        </a:defRPr>
      </a:lvl3pPr>
      <a:lvl4pPr algn="ctr" defTabSz="477838" rtl="0" fontAlgn="base">
        <a:spcBef>
          <a:spcPct val="0"/>
        </a:spcBef>
        <a:spcAft>
          <a:spcPct val="0"/>
        </a:spcAft>
        <a:defRPr sz="4600">
          <a:solidFill>
            <a:schemeClr val="tx1"/>
          </a:solidFill>
          <a:latin typeface="Calibri" pitchFamily="34" charset="0"/>
        </a:defRPr>
      </a:lvl4pPr>
      <a:lvl5pPr algn="ctr" defTabSz="477838" rtl="0" fontAlgn="base">
        <a:spcBef>
          <a:spcPct val="0"/>
        </a:spcBef>
        <a:spcAft>
          <a:spcPct val="0"/>
        </a:spcAft>
        <a:defRPr sz="4600">
          <a:solidFill>
            <a:schemeClr val="tx1"/>
          </a:solidFill>
          <a:latin typeface="Calibri" pitchFamily="34" charset="0"/>
        </a:defRPr>
      </a:lvl5pPr>
      <a:lvl6pPr marL="457200" algn="ctr" defTabSz="477838" rtl="0" fontAlgn="base">
        <a:spcBef>
          <a:spcPct val="0"/>
        </a:spcBef>
        <a:spcAft>
          <a:spcPct val="0"/>
        </a:spcAft>
        <a:defRPr sz="4600">
          <a:solidFill>
            <a:schemeClr val="tx1"/>
          </a:solidFill>
          <a:latin typeface="Calibri" pitchFamily="34" charset="0"/>
        </a:defRPr>
      </a:lvl6pPr>
      <a:lvl7pPr marL="914400" algn="ctr" defTabSz="477838" rtl="0" fontAlgn="base">
        <a:spcBef>
          <a:spcPct val="0"/>
        </a:spcBef>
        <a:spcAft>
          <a:spcPct val="0"/>
        </a:spcAft>
        <a:defRPr sz="4600">
          <a:solidFill>
            <a:schemeClr val="tx1"/>
          </a:solidFill>
          <a:latin typeface="Calibri" pitchFamily="34" charset="0"/>
        </a:defRPr>
      </a:lvl7pPr>
      <a:lvl8pPr marL="1371600" algn="ctr" defTabSz="477838" rtl="0" fontAlgn="base">
        <a:spcBef>
          <a:spcPct val="0"/>
        </a:spcBef>
        <a:spcAft>
          <a:spcPct val="0"/>
        </a:spcAft>
        <a:defRPr sz="4600">
          <a:solidFill>
            <a:schemeClr val="tx1"/>
          </a:solidFill>
          <a:latin typeface="Calibri" pitchFamily="34" charset="0"/>
        </a:defRPr>
      </a:lvl8pPr>
      <a:lvl9pPr marL="1828800" algn="ctr" defTabSz="477838" rtl="0" fontAlgn="base">
        <a:spcBef>
          <a:spcPct val="0"/>
        </a:spcBef>
        <a:spcAft>
          <a:spcPct val="0"/>
        </a:spcAft>
        <a:defRPr sz="4600">
          <a:solidFill>
            <a:schemeClr val="tx1"/>
          </a:solidFill>
          <a:latin typeface="Calibri" pitchFamily="34" charset="0"/>
        </a:defRPr>
      </a:lvl9pPr>
    </p:titleStyle>
    <p:bodyStyle>
      <a:lvl1pPr marL="358775" indent="-358775" algn="l" defTabSz="477838" rtl="0" fontAlgn="base">
        <a:spcBef>
          <a:spcPct val="20000"/>
        </a:spcBef>
        <a:spcAft>
          <a:spcPct val="0"/>
        </a:spcAft>
        <a:buFont typeface="Arial" charset="0"/>
        <a:buChar char="•"/>
        <a:defRPr sz="3400" kern="1200">
          <a:solidFill>
            <a:schemeClr val="tx1"/>
          </a:solidFill>
          <a:latin typeface="+mn-lt"/>
          <a:ea typeface="+mn-ea"/>
          <a:cs typeface="+mn-cs"/>
        </a:defRPr>
      </a:lvl1pPr>
      <a:lvl2pPr marL="777875" indent="-298450" algn="l" defTabSz="477838" rtl="0" fontAlgn="base">
        <a:spcBef>
          <a:spcPct val="20000"/>
        </a:spcBef>
        <a:spcAft>
          <a:spcPct val="0"/>
        </a:spcAft>
        <a:buFont typeface="Arial" charset="0"/>
        <a:buChar char="–"/>
        <a:defRPr sz="2900" kern="1200">
          <a:solidFill>
            <a:schemeClr val="tx1"/>
          </a:solidFill>
          <a:latin typeface="+mn-lt"/>
          <a:ea typeface="+mn-ea"/>
          <a:cs typeface="+mn-cs"/>
        </a:defRPr>
      </a:lvl2pPr>
      <a:lvl3pPr marL="1196975" indent="-238125" algn="l" defTabSz="477838" rtl="0" fontAlgn="base">
        <a:spcBef>
          <a:spcPct val="20000"/>
        </a:spcBef>
        <a:spcAft>
          <a:spcPct val="0"/>
        </a:spcAft>
        <a:buFont typeface="Arial" charset="0"/>
        <a:buChar char="•"/>
        <a:defRPr sz="2500" kern="1200">
          <a:solidFill>
            <a:schemeClr val="tx1"/>
          </a:solidFill>
          <a:latin typeface="+mn-lt"/>
          <a:ea typeface="+mn-ea"/>
          <a:cs typeface="+mn-cs"/>
        </a:defRPr>
      </a:lvl3pPr>
      <a:lvl4pPr marL="1674813" indent="-238125" algn="l" defTabSz="477838" rtl="0" fontAlgn="base">
        <a:spcBef>
          <a:spcPct val="20000"/>
        </a:spcBef>
        <a:spcAft>
          <a:spcPct val="0"/>
        </a:spcAft>
        <a:buFont typeface="Arial" charset="0"/>
        <a:buChar char="–"/>
        <a:defRPr sz="2100" kern="1200">
          <a:solidFill>
            <a:schemeClr val="tx1"/>
          </a:solidFill>
          <a:latin typeface="+mn-lt"/>
          <a:ea typeface="+mn-ea"/>
          <a:cs typeface="+mn-cs"/>
        </a:defRPr>
      </a:lvl4pPr>
      <a:lvl5pPr marL="2154238" indent="-238125" algn="l" defTabSz="477838" rtl="0" fontAlgn="base">
        <a:spcBef>
          <a:spcPct val="20000"/>
        </a:spcBef>
        <a:spcAft>
          <a:spcPct val="0"/>
        </a:spcAft>
        <a:buFont typeface="Arial" charset="0"/>
        <a:buChar char="»"/>
        <a:defRPr sz="2100" kern="1200">
          <a:solidFill>
            <a:schemeClr val="tx1"/>
          </a:solidFill>
          <a:latin typeface="+mn-lt"/>
          <a:ea typeface="+mn-ea"/>
          <a:cs typeface="+mn-cs"/>
        </a:defRPr>
      </a:lvl5pPr>
      <a:lvl6pPr marL="2633993" indent="-239454" algn="l" defTabSz="478908" rtl="0" eaLnBrk="1" latinLnBrk="0" hangingPunct="1">
        <a:spcBef>
          <a:spcPct val="20000"/>
        </a:spcBef>
        <a:buFont typeface="Arial"/>
        <a:buChar char="•"/>
        <a:defRPr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908" rtl="0" eaLnBrk="1" latinLnBrk="0" hangingPunct="1">
        <a:defRPr sz="1900" kern="1200">
          <a:solidFill>
            <a:schemeClr val="tx1"/>
          </a:solidFill>
          <a:latin typeface="+mn-lt"/>
          <a:ea typeface="+mn-ea"/>
          <a:cs typeface="+mn-cs"/>
        </a:defRPr>
      </a:lvl1pPr>
      <a:lvl2pPr marL="478908" algn="l" defTabSz="478908" rtl="0" eaLnBrk="1" latinLnBrk="0" hangingPunct="1">
        <a:defRPr sz="1900" kern="1200">
          <a:solidFill>
            <a:schemeClr val="tx1"/>
          </a:solidFill>
          <a:latin typeface="+mn-lt"/>
          <a:ea typeface="+mn-ea"/>
          <a:cs typeface="+mn-cs"/>
        </a:defRPr>
      </a:lvl2pPr>
      <a:lvl3pPr marL="957816" algn="l" defTabSz="478908" rtl="0" eaLnBrk="1" latinLnBrk="0" hangingPunct="1">
        <a:defRPr sz="1900" kern="1200">
          <a:solidFill>
            <a:schemeClr val="tx1"/>
          </a:solidFill>
          <a:latin typeface="+mn-lt"/>
          <a:ea typeface="+mn-ea"/>
          <a:cs typeface="+mn-cs"/>
        </a:defRPr>
      </a:lvl3pPr>
      <a:lvl4pPr marL="1436724" algn="l" defTabSz="478908" rtl="0" eaLnBrk="1" latinLnBrk="0" hangingPunct="1">
        <a:defRPr sz="1900" kern="1200">
          <a:solidFill>
            <a:schemeClr val="tx1"/>
          </a:solidFill>
          <a:latin typeface="+mn-lt"/>
          <a:ea typeface="+mn-ea"/>
          <a:cs typeface="+mn-cs"/>
        </a:defRPr>
      </a:lvl4pPr>
      <a:lvl5pPr marL="1915631" algn="l" defTabSz="478908" rtl="0" eaLnBrk="1" latinLnBrk="0" hangingPunct="1">
        <a:defRPr sz="1900" kern="1200">
          <a:solidFill>
            <a:schemeClr val="tx1"/>
          </a:solidFill>
          <a:latin typeface="+mn-lt"/>
          <a:ea typeface="+mn-ea"/>
          <a:cs typeface="+mn-cs"/>
        </a:defRPr>
      </a:lvl5pPr>
      <a:lvl6pPr marL="2394539" algn="l" defTabSz="478908" rtl="0" eaLnBrk="1" latinLnBrk="0" hangingPunct="1">
        <a:defRPr sz="1900" kern="1200">
          <a:solidFill>
            <a:schemeClr val="tx1"/>
          </a:solidFill>
          <a:latin typeface="+mn-lt"/>
          <a:ea typeface="+mn-ea"/>
          <a:cs typeface="+mn-cs"/>
        </a:defRPr>
      </a:lvl6pPr>
      <a:lvl7pPr marL="2873447" algn="l" defTabSz="478908" rtl="0" eaLnBrk="1" latinLnBrk="0" hangingPunct="1">
        <a:defRPr sz="1900" kern="1200">
          <a:solidFill>
            <a:schemeClr val="tx1"/>
          </a:solidFill>
          <a:latin typeface="+mn-lt"/>
          <a:ea typeface="+mn-ea"/>
          <a:cs typeface="+mn-cs"/>
        </a:defRPr>
      </a:lvl7pPr>
      <a:lvl8pPr marL="3352355" algn="l" defTabSz="478908" rtl="0" eaLnBrk="1" latinLnBrk="0" hangingPunct="1">
        <a:defRPr sz="1900" kern="1200">
          <a:solidFill>
            <a:schemeClr val="tx1"/>
          </a:solidFill>
          <a:latin typeface="+mn-lt"/>
          <a:ea typeface="+mn-ea"/>
          <a:cs typeface="+mn-cs"/>
        </a:defRPr>
      </a:lvl8pPr>
      <a:lvl9pPr marL="3831263" algn="l" defTabSz="47890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spb.co.uk/farmsavedseed/combinable-crops.php"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9" name="TextBox 7"/>
          <p:cNvSpPr txBox="1">
            <a:spLocks noChangeArrowheads="1"/>
          </p:cNvSpPr>
          <p:nvPr/>
        </p:nvSpPr>
        <p:spPr bwMode="auto">
          <a:xfrm>
            <a:off x="1731264" y="150686"/>
            <a:ext cx="5093018" cy="373436"/>
          </a:xfrm>
          <a:prstGeom prst="rect">
            <a:avLst/>
          </a:prstGeom>
          <a:noFill/>
          <a:ln w="9525">
            <a:noFill/>
            <a:miter lim="800000"/>
            <a:headEnd/>
            <a:tailEnd/>
          </a:ln>
        </p:spPr>
        <p:txBody>
          <a:bodyPr wrap="square">
            <a:spAutoFit/>
          </a:bodyPr>
          <a:lstStyle/>
          <a:p>
            <a:pPr algn="r" eaLnBrk="1" hangingPunct="1">
              <a:lnSpc>
                <a:spcPct val="110000"/>
              </a:lnSpc>
            </a:pPr>
            <a:r>
              <a:rPr lang="en-GB" sz="1800" b="1" dirty="0" smtClean="0">
                <a:latin typeface="Arial" pitchFamily="34" charset="0"/>
                <a:cs typeface="Arial" pitchFamily="34" charset="0"/>
              </a:rPr>
              <a:t>Seed quality assurance in Northern Ireland</a:t>
            </a:r>
          </a:p>
        </p:txBody>
      </p:sp>
      <p:sp>
        <p:nvSpPr>
          <p:cNvPr id="1030" name="TextBox 8"/>
          <p:cNvSpPr txBox="1">
            <a:spLocks noChangeArrowheads="1"/>
          </p:cNvSpPr>
          <p:nvPr/>
        </p:nvSpPr>
        <p:spPr bwMode="auto">
          <a:xfrm>
            <a:off x="1922462" y="638130"/>
            <a:ext cx="4841875" cy="549381"/>
          </a:xfrm>
          <a:prstGeom prst="rect">
            <a:avLst/>
          </a:prstGeom>
          <a:noFill/>
          <a:ln w="9525">
            <a:noFill/>
            <a:miter lim="800000"/>
            <a:headEnd/>
            <a:tailEnd/>
          </a:ln>
        </p:spPr>
        <p:txBody>
          <a:bodyPr anchor="ctr">
            <a:spAutoFit/>
          </a:bodyPr>
          <a:lstStyle/>
          <a:p>
            <a:pPr algn="ctr">
              <a:lnSpc>
                <a:spcPct val="110000"/>
              </a:lnSpc>
            </a:pPr>
            <a:r>
              <a:rPr lang="en-GB" sz="900" i="1" dirty="0" smtClean="0">
                <a:solidFill>
                  <a:schemeClr val="bg1"/>
                </a:solidFill>
                <a:cs typeface="Times New Roman" pitchFamily="1" charset="0"/>
              </a:rPr>
              <a:t>Ethel White &amp; Linda Childs</a:t>
            </a:r>
          </a:p>
          <a:p>
            <a:pPr algn="ctr">
              <a:lnSpc>
                <a:spcPct val="110000"/>
              </a:lnSpc>
            </a:pPr>
            <a:r>
              <a:rPr lang="en-GB" sz="900" i="1" dirty="0" smtClean="0">
                <a:solidFill>
                  <a:schemeClr val="bg1"/>
                </a:solidFill>
                <a:cs typeface="Times New Roman" pitchFamily="1" charset="0"/>
              </a:rPr>
              <a:t>Sustainable </a:t>
            </a:r>
            <a:r>
              <a:rPr lang="en-GB" sz="900" i="1" dirty="0" err="1" smtClean="0">
                <a:solidFill>
                  <a:schemeClr val="bg1"/>
                </a:solidFill>
                <a:cs typeface="Times New Roman" pitchFamily="1" charset="0"/>
              </a:rPr>
              <a:t>Agri</a:t>
            </a:r>
            <a:r>
              <a:rPr lang="en-GB" sz="900" i="1" dirty="0" smtClean="0">
                <a:solidFill>
                  <a:schemeClr val="bg1"/>
                </a:solidFill>
                <a:cs typeface="Times New Roman" pitchFamily="1" charset="0"/>
              </a:rPr>
              <a:t>-Food Sciences Division, Official Seed Testing Station (OSTS), </a:t>
            </a:r>
          </a:p>
          <a:p>
            <a:pPr algn="ctr">
              <a:lnSpc>
                <a:spcPct val="110000"/>
              </a:lnSpc>
            </a:pPr>
            <a:r>
              <a:rPr lang="en-GB" sz="900" i="1" dirty="0" smtClean="0">
                <a:solidFill>
                  <a:schemeClr val="bg1"/>
                </a:solidFill>
                <a:cs typeface="Times New Roman" pitchFamily="1" charset="0"/>
              </a:rPr>
              <a:t>AFBI Crossnacreevy</a:t>
            </a:r>
            <a:endParaRPr lang="en-US" sz="900" i="1" dirty="0">
              <a:solidFill>
                <a:schemeClr val="bg1"/>
              </a:solidFill>
            </a:endParaRPr>
          </a:p>
        </p:txBody>
      </p:sp>
      <p:sp>
        <p:nvSpPr>
          <p:cNvPr id="14" name="Text Box 222"/>
          <p:cNvSpPr txBox="1">
            <a:spLocks noChangeArrowheads="1"/>
          </p:cNvSpPr>
          <p:nvPr/>
        </p:nvSpPr>
        <p:spPr bwMode="auto">
          <a:xfrm>
            <a:off x="47352" y="1280592"/>
            <a:ext cx="6763023" cy="1508105"/>
          </a:xfrm>
          <a:prstGeom prst="rect">
            <a:avLst/>
          </a:prstGeom>
          <a:noFill/>
          <a:ln w="9525">
            <a:noFill/>
            <a:miter lim="800000"/>
            <a:headEnd/>
            <a:tailEnd/>
          </a:ln>
          <a:effectLst/>
        </p:spPr>
        <p:txBody>
          <a:bodyPr wrap="square">
            <a:spAutoFit/>
          </a:bodyPr>
          <a:lstStyle/>
          <a:p>
            <a:pPr>
              <a:spcAft>
                <a:spcPts val="300"/>
              </a:spcAft>
            </a:pPr>
            <a:r>
              <a:rPr lang="en-GB" altLang="en-US" sz="1050" b="1" dirty="0" smtClean="0"/>
              <a:t>Seed is one of the most important yet potentially variable of all the raw materials used in agriculture.  Successful establishment of vigorous cereal crops of chosen varieties requires seed of proven quality.  </a:t>
            </a:r>
          </a:p>
          <a:p>
            <a:pPr>
              <a:spcAft>
                <a:spcPts val="300"/>
              </a:spcAft>
            </a:pPr>
            <a:r>
              <a:rPr lang="en-GB" altLang="en-US" sz="1050" b="1" dirty="0" smtClean="0"/>
              <a:t>DAERA’s NI Seed Regulations 2016 are implemented by the Official Seed Testing Station (OSTS) based at AFBI Crossnacreevy.</a:t>
            </a:r>
          </a:p>
          <a:p>
            <a:pPr>
              <a:spcAft>
                <a:spcPts val="300"/>
              </a:spcAft>
            </a:pPr>
            <a:r>
              <a:rPr lang="en-GB" sz="1000" dirty="0" smtClean="0">
                <a:cs typeface="Times New Roman" pitchFamily="1" charset="0"/>
              </a:rPr>
              <a:t>Provision of quality, i.e. Certified, cereal seed involves and requires:</a:t>
            </a:r>
          </a:p>
          <a:p>
            <a:pPr marL="180975" indent="-180975">
              <a:spcAft>
                <a:spcPts val="300"/>
              </a:spcAft>
              <a:buFont typeface="Arial" pitchFamily="34" charset="0"/>
              <a:buChar char="•"/>
            </a:pPr>
            <a:r>
              <a:rPr lang="en-GB" sz="1000" dirty="0" smtClean="0">
                <a:cs typeface="Times New Roman" pitchFamily="1" charset="0"/>
              </a:rPr>
              <a:t>Appropriate management of the crops being grown to produce seed by the registered grower</a:t>
            </a:r>
          </a:p>
          <a:p>
            <a:pPr marL="180975" indent="-180975">
              <a:spcAft>
                <a:spcPts val="300"/>
              </a:spcAft>
              <a:buFont typeface="Arial" pitchFamily="34" charset="0"/>
              <a:buChar char="•"/>
            </a:pPr>
            <a:r>
              <a:rPr lang="en-GB" sz="1000" dirty="0" smtClean="0">
                <a:cs typeface="Times New Roman" pitchFamily="1" charset="0"/>
              </a:rPr>
              <a:t>Processing, i.e. cleaning of, and application of seed  agrochemical treatments to, the harvested seed by the seed merchant</a:t>
            </a:r>
          </a:p>
        </p:txBody>
      </p:sp>
      <p:sp>
        <p:nvSpPr>
          <p:cNvPr id="15" name="TextBox 14"/>
          <p:cNvSpPr txBox="1"/>
          <p:nvPr/>
        </p:nvSpPr>
        <p:spPr>
          <a:xfrm>
            <a:off x="66676" y="6962775"/>
            <a:ext cx="6762750" cy="2492990"/>
          </a:xfrm>
          <a:prstGeom prst="rect">
            <a:avLst/>
          </a:prstGeom>
          <a:noFill/>
        </p:spPr>
        <p:txBody>
          <a:bodyPr wrap="square" rtlCol="0">
            <a:spAutoFit/>
          </a:bodyPr>
          <a:lstStyle/>
          <a:p>
            <a:pPr>
              <a:spcAft>
                <a:spcPts val="600"/>
              </a:spcAft>
            </a:pPr>
            <a:r>
              <a:rPr lang="en-GB" sz="1100" dirty="0" smtClean="0"/>
              <a:t>Farmers can save and sow their own seed (Farm-Saved Seed, FSS).  Royalties on FSS have to be paid to the BSPB (</a:t>
            </a:r>
            <a:r>
              <a:rPr lang="en-GB" sz="1100" dirty="0" smtClean="0">
                <a:hlinkClick r:id="rId3"/>
              </a:rPr>
              <a:t>www.bspb.co.uk/farmsavedseed/combinable-crops.php</a:t>
            </a:r>
            <a:r>
              <a:rPr lang="en-GB" sz="1100" dirty="0" smtClean="0"/>
              <a:t> ) </a:t>
            </a:r>
          </a:p>
          <a:p>
            <a:pPr>
              <a:spcAft>
                <a:spcPts val="0"/>
              </a:spcAft>
            </a:pPr>
            <a:r>
              <a:rPr lang="en-GB" sz="1100" dirty="0" smtClean="0"/>
              <a:t>It is desirable to check the quality of this seed for:</a:t>
            </a:r>
          </a:p>
          <a:p>
            <a:pPr marL="658813" lvl="1" indent="-180975">
              <a:spcAft>
                <a:spcPts val="0"/>
              </a:spcAft>
              <a:buFont typeface="Arial" pitchFamily="34" charset="0"/>
              <a:buChar char="•"/>
            </a:pPr>
            <a:r>
              <a:rPr lang="en-GB" sz="1100" dirty="0" smtClean="0"/>
              <a:t>Germination</a:t>
            </a:r>
          </a:p>
          <a:p>
            <a:pPr marL="658813" lvl="1" indent="-180975">
              <a:spcAft>
                <a:spcPts val="0"/>
              </a:spcAft>
              <a:buFont typeface="Arial" pitchFamily="34" charset="0"/>
              <a:buChar char="•"/>
            </a:pPr>
            <a:r>
              <a:rPr lang="en-GB" sz="1100" dirty="0" smtClean="0"/>
              <a:t>Presence of wild oats</a:t>
            </a:r>
          </a:p>
          <a:p>
            <a:pPr>
              <a:spcBef>
                <a:spcPts val="600"/>
              </a:spcBef>
              <a:spcAft>
                <a:spcPts val="600"/>
              </a:spcAft>
            </a:pPr>
            <a:r>
              <a:rPr lang="en-GB" sz="1100" dirty="0" smtClean="0"/>
              <a:t>These tests cost  £21 (inc. VAT) per sample and take up to 2-3 weeks (depending on dormancy).  A rapid result on viability using the </a:t>
            </a:r>
            <a:r>
              <a:rPr lang="en-GB" sz="1100" dirty="0" err="1" smtClean="0"/>
              <a:t>Tetrazolium</a:t>
            </a:r>
            <a:r>
              <a:rPr lang="en-GB" sz="1100" dirty="0" smtClean="0"/>
              <a:t> test can also be obtained (£35.75 inc. VAT per sample) at the OSTS.</a:t>
            </a:r>
          </a:p>
          <a:p>
            <a:pPr>
              <a:spcAft>
                <a:spcPts val="600"/>
              </a:spcAft>
            </a:pPr>
            <a:r>
              <a:rPr lang="en-GB" sz="1200" b="1" dirty="0" smtClean="0"/>
              <a:t>Conclusion:</a:t>
            </a:r>
          </a:p>
          <a:p>
            <a:pPr>
              <a:spcAft>
                <a:spcPts val="600"/>
              </a:spcAft>
            </a:pPr>
            <a:r>
              <a:rPr lang="en-GB" sz="1200" dirty="0" smtClean="0"/>
              <a:t>Certified seed of known varieties with high germination and largely free of weed seeds and other matter ensure that crops sown in Northern Ireland establish well and maximally contribute to profitable and sustainable yields.</a:t>
            </a:r>
            <a:endParaRPr lang="en-GB" sz="1200" dirty="0"/>
          </a:p>
        </p:txBody>
      </p:sp>
      <p:sp>
        <p:nvSpPr>
          <p:cNvPr id="16" name="TextBox 15"/>
          <p:cNvSpPr txBox="1"/>
          <p:nvPr/>
        </p:nvSpPr>
        <p:spPr>
          <a:xfrm>
            <a:off x="193973" y="9465289"/>
            <a:ext cx="4644727" cy="369332"/>
          </a:xfrm>
          <a:prstGeom prst="rect">
            <a:avLst/>
          </a:prstGeom>
          <a:solidFill>
            <a:schemeClr val="accent5">
              <a:lumMod val="20000"/>
              <a:lumOff val="80000"/>
            </a:schemeClr>
          </a:solidFill>
          <a:ln w="12700">
            <a:solidFill>
              <a:srgbClr val="008080"/>
            </a:solidFill>
          </a:ln>
        </p:spPr>
        <p:txBody>
          <a:bodyPr wrap="square" rtlCol="0">
            <a:spAutoFit/>
          </a:bodyPr>
          <a:lstStyle/>
          <a:p>
            <a:r>
              <a:rPr lang="en-GB" sz="900" dirty="0" smtClean="0"/>
              <a:t>For further information please contact your CAFRE Development </a:t>
            </a:r>
            <a:r>
              <a:rPr lang="en-GB" sz="900" dirty="0" smtClean="0"/>
              <a:t>officer, the </a:t>
            </a:r>
            <a:r>
              <a:rPr lang="en-GB" sz="900" dirty="0" smtClean="0"/>
              <a:t>OSTS at AFBI Crossnacreevy Ph</a:t>
            </a:r>
            <a:r>
              <a:rPr lang="en-GB" sz="900" smtClean="0"/>
              <a:t>: </a:t>
            </a:r>
            <a:r>
              <a:rPr lang="en-GB" sz="900" b="1" smtClean="0"/>
              <a:t>02890 548000 </a:t>
            </a:r>
            <a:r>
              <a:rPr lang="en-GB" sz="900" dirty="0" smtClean="0"/>
              <a:t>or DAERA seed certification Ph: </a:t>
            </a:r>
            <a:r>
              <a:rPr lang="en-GB" sz="900" b="1" dirty="0" smtClean="0"/>
              <a:t>02890 524406</a:t>
            </a:r>
            <a:endParaRPr lang="en-GB" sz="900" b="1" dirty="0"/>
          </a:p>
        </p:txBody>
      </p:sp>
      <p:graphicFrame>
        <p:nvGraphicFramePr>
          <p:cNvPr id="17" name="Table 16"/>
          <p:cNvGraphicFramePr>
            <a:graphicFrameLocks noGrp="1"/>
          </p:cNvGraphicFramePr>
          <p:nvPr/>
        </p:nvGraphicFramePr>
        <p:xfrm>
          <a:off x="1679872" y="5060669"/>
          <a:ext cx="4997153" cy="1628598"/>
        </p:xfrm>
        <a:graphic>
          <a:graphicData uri="http://schemas.openxmlformats.org/drawingml/2006/table">
            <a:tbl>
              <a:tblPr firstRow="1" bandRow="1">
                <a:tableStyleId>{5C22544A-7EE6-4342-B048-85BDC9FD1C3A}</a:tableStyleId>
              </a:tblPr>
              <a:tblGrid>
                <a:gridCol w="2844503"/>
                <a:gridCol w="733425"/>
                <a:gridCol w="1419225"/>
              </a:tblGrid>
              <a:tr h="386314">
                <a:tc>
                  <a:txBody>
                    <a:bodyPr/>
                    <a:lstStyle/>
                    <a:p>
                      <a:endParaRPr lang="en-GB" sz="900" dirty="0">
                        <a:latin typeface="Arial" pitchFamily="34" charset="0"/>
                        <a:cs typeface="Arial" pitchFamily="34" charset="0"/>
                      </a:endParaRPr>
                    </a:p>
                  </a:txBody>
                  <a:tcPr/>
                </a:tc>
                <a:tc>
                  <a:txBody>
                    <a:bodyPr/>
                    <a:lstStyle/>
                    <a:p>
                      <a:pPr algn="ctr"/>
                      <a:r>
                        <a:rPr lang="en-GB" sz="900" dirty="0" smtClean="0">
                          <a:latin typeface="Arial" pitchFamily="34" charset="0"/>
                          <a:cs typeface="Arial" pitchFamily="34" charset="0"/>
                        </a:rPr>
                        <a:t>C2</a:t>
                      </a:r>
                    </a:p>
                    <a:p>
                      <a:pPr algn="ctr"/>
                      <a:r>
                        <a:rPr lang="en-GB" sz="800" dirty="0" smtClean="0">
                          <a:latin typeface="Arial" pitchFamily="34" charset="0"/>
                          <a:cs typeface="Arial" pitchFamily="34" charset="0"/>
                        </a:rPr>
                        <a:t>Minimum</a:t>
                      </a:r>
                      <a:endParaRPr lang="en-GB" sz="800" dirty="0">
                        <a:latin typeface="Arial" pitchFamily="34" charset="0"/>
                        <a:cs typeface="Arial" pitchFamily="34" charset="0"/>
                      </a:endParaRPr>
                    </a:p>
                  </a:txBody>
                  <a:tcPr/>
                </a:tc>
                <a:tc>
                  <a:txBody>
                    <a:bodyPr/>
                    <a:lstStyle/>
                    <a:p>
                      <a:pPr algn="ctr"/>
                      <a:r>
                        <a:rPr lang="en-GB" sz="900" dirty="0" smtClean="0">
                          <a:latin typeface="Arial" pitchFamily="34" charset="0"/>
                          <a:cs typeface="Arial" pitchFamily="34" charset="0"/>
                        </a:rPr>
                        <a:t>C2 HVS</a:t>
                      </a:r>
                    </a:p>
                    <a:p>
                      <a:pPr algn="ctr"/>
                      <a:r>
                        <a:rPr lang="en-GB" sz="700" dirty="0" smtClean="0">
                          <a:latin typeface="Arial" pitchFamily="34" charset="0"/>
                          <a:cs typeface="Arial" pitchFamily="34" charset="0"/>
                        </a:rPr>
                        <a:t>Higher Voluntary Standard</a:t>
                      </a:r>
                      <a:endParaRPr lang="en-GB" sz="700" dirty="0">
                        <a:latin typeface="Arial" pitchFamily="34" charset="0"/>
                        <a:cs typeface="Arial" pitchFamily="34" charset="0"/>
                      </a:endParaRPr>
                    </a:p>
                  </a:txBody>
                  <a:tcPr/>
                </a:tc>
              </a:tr>
              <a:tr h="231522">
                <a:tc>
                  <a:txBody>
                    <a:bodyPr/>
                    <a:lstStyle/>
                    <a:p>
                      <a:r>
                        <a:rPr lang="en-GB" sz="900" dirty="0" smtClean="0">
                          <a:latin typeface="Arial" pitchFamily="34" charset="0"/>
                          <a:cs typeface="Arial" pitchFamily="34" charset="0"/>
                        </a:rPr>
                        <a:t>Germination</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85%</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85%</a:t>
                      </a:r>
                      <a:endParaRPr lang="en-GB" sz="900" dirty="0">
                        <a:latin typeface="Arial" pitchFamily="34" charset="0"/>
                        <a:cs typeface="Arial" pitchFamily="34" charset="0"/>
                      </a:endParaRPr>
                    </a:p>
                  </a:txBody>
                  <a:tcPr anchor="ctr"/>
                </a:tc>
              </a:tr>
              <a:tr h="231522">
                <a:tc>
                  <a:txBody>
                    <a:bodyPr/>
                    <a:lstStyle/>
                    <a:p>
                      <a:r>
                        <a:rPr lang="en-GB" sz="900" dirty="0" smtClean="0">
                          <a:latin typeface="Arial" pitchFamily="34" charset="0"/>
                          <a:cs typeface="Arial" pitchFamily="34" charset="0"/>
                        </a:rPr>
                        <a:t>Analytical purity</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98%</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99%</a:t>
                      </a:r>
                      <a:endParaRPr lang="en-GB" sz="900" dirty="0">
                        <a:latin typeface="Arial" pitchFamily="34" charset="0"/>
                        <a:cs typeface="Arial" pitchFamily="34" charset="0"/>
                      </a:endParaRPr>
                    </a:p>
                  </a:txBody>
                  <a:tcPr anchor="ctr"/>
                </a:tc>
              </a:tr>
              <a:tr h="296258">
                <a:tc>
                  <a:txBody>
                    <a:bodyPr/>
                    <a:lstStyle/>
                    <a:p>
                      <a:r>
                        <a:rPr lang="en-GB" sz="900" dirty="0" smtClean="0">
                          <a:latin typeface="Arial" pitchFamily="34" charset="0"/>
                          <a:cs typeface="Arial" pitchFamily="34" charset="0"/>
                        </a:rPr>
                        <a:t>No. of weed</a:t>
                      </a:r>
                      <a:r>
                        <a:rPr lang="en-GB" sz="900" baseline="0" dirty="0" smtClean="0">
                          <a:latin typeface="Arial" pitchFamily="34" charset="0"/>
                          <a:cs typeface="Arial" pitchFamily="34" charset="0"/>
                        </a:rPr>
                        <a:t> seeds in 500g (Minimum), 1000g (HVS)</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10</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4</a:t>
                      </a:r>
                      <a:endParaRPr lang="en-GB" sz="900" dirty="0">
                        <a:latin typeface="Arial" pitchFamily="34" charset="0"/>
                        <a:cs typeface="Arial" pitchFamily="34" charset="0"/>
                      </a:endParaRPr>
                    </a:p>
                  </a:txBody>
                  <a:tcPr anchor="ctr"/>
                </a:tc>
              </a:tr>
              <a:tr h="231522">
                <a:tc>
                  <a:txBody>
                    <a:bodyPr/>
                    <a:lstStyle/>
                    <a:p>
                      <a:r>
                        <a:rPr lang="en-GB" sz="900" dirty="0" smtClean="0">
                          <a:latin typeface="Arial" pitchFamily="34" charset="0"/>
                          <a:cs typeface="Arial" pitchFamily="34" charset="0"/>
                        </a:rPr>
                        <a:t>No. of wild oat </a:t>
                      </a:r>
                      <a:r>
                        <a:rPr lang="en-GB" sz="900" baseline="0" dirty="0" smtClean="0">
                          <a:latin typeface="Arial" pitchFamily="34" charset="0"/>
                          <a:cs typeface="Arial" pitchFamily="34" charset="0"/>
                        </a:rPr>
                        <a:t>seeds </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0</a:t>
                      </a:r>
                      <a:endParaRPr lang="en-GB" sz="900" dirty="0">
                        <a:latin typeface="Arial" pitchFamily="34" charset="0"/>
                        <a:cs typeface="Arial" pitchFamily="34" charset="0"/>
                      </a:endParaRPr>
                    </a:p>
                  </a:txBody>
                  <a:tcPr anchor="ctr"/>
                </a:tc>
                <a:tc>
                  <a:txBody>
                    <a:bodyPr/>
                    <a:lstStyle/>
                    <a:p>
                      <a:pPr algn="ctr"/>
                      <a:r>
                        <a:rPr lang="en-GB" sz="900" dirty="0" smtClean="0">
                          <a:latin typeface="Arial" pitchFamily="34" charset="0"/>
                          <a:cs typeface="Arial" pitchFamily="34" charset="0"/>
                        </a:rPr>
                        <a:t>0</a:t>
                      </a:r>
                      <a:endParaRPr lang="en-GB" sz="900" dirty="0">
                        <a:latin typeface="Arial" pitchFamily="34" charset="0"/>
                        <a:cs typeface="Arial" pitchFamily="34" charset="0"/>
                      </a:endParaRPr>
                    </a:p>
                  </a:txBody>
                  <a:tcPr anchor="ctr"/>
                </a:tc>
              </a:tr>
              <a:tr h="231522">
                <a:tc gridSpan="3">
                  <a:txBody>
                    <a:bodyPr/>
                    <a:lstStyle/>
                    <a:p>
                      <a:r>
                        <a:rPr lang="en-GB" sz="1050" dirty="0" smtClean="0">
                          <a:latin typeface="Arial" pitchFamily="34" charset="0"/>
                          <a:cs typeface="Arial" pitchFamily="34" charset="0"/>
                        </a:rPr>
                        <a:t>Low levels of noxious weeds and ergot</a:t>
                      </a:r>
                      <a:endParaRPr lang="en-GB" sz="1050" dirty="0">
                        <a:latin typeface="Arial" pitchFamily="34" charset="0"/>
                        <a:cs typeface="Arial" pitchFamily="34" charset="0"/>
                      </a:endParaRPr>
                    </a:p>
                  </a:txBody>
                  <a:tcPr anchor="ctr"/>
                </a:tc>
                <a:tc hMerge="1">
                  <a:txBody>
                    <a:bodyPr/>
                    <a:lstStyle/>
                    <a:p>
                      <a:pPr algn="ctr"/>
                      <a:endParaRPr lang="en-GB" sz="1200" dirty="0">
                        <a:latin typeface="Arial" pitchFamily="34" charset="0"/>
                        <a:cs typeface="Arial" pitchFamily="34" charset="0"/>
                      </a:endParaRPr>
                    </a:p>
                  </a:txBody>
                  <a:tcPr anchor="ctr"/>
                </a:tc>
                <a:tc hMerge="1">
                  <a:txBody>
                    <a:bodyPr/>
                    <a:lstStyle/>
                    <a:p>
                      <a:pPr algn="ctr"/>
                      <a:endParaRPr lang="en-GB" sz="1200" dirty="0">
                        <a:latin typeface="Arial" pitchFamily="34" charset="0"/>
                        <a:cs typeface="Arial" pitchFamily="34" charset="0"/>
                      </a:endParaRPr>
                    </a:p>
                  </a:txBody>
                  <a:tcPr anchor="ctr"/>
                </a:tc>
              </a:tr>
            </a:tbl>
          </a:graphicData>
        </a:graphic>
      </p:graphicFrame>
      <p:pic>
        <p:nvPicPr>
          <p:cNvPr id="1026" name="Picture 2"/>
          <p:cNvPicPr>
            <a:picLocks noChangeAspect="1" noChangeArrowheads="1"/>
          </p:cNvPicPr>
          <p:nvPr/>
        </p:nvPicPr>
        <p:blipFill>
          <a:blip r:embed="rId4"/>
          <a:srcRect/>
          <a:stretch>
            <a:fillRect/>
          </a:stretch>
        </p:blipFill>
        <p:spPr bwMode="auto">
          <a:xfrm>
            <a:off x="5105400" y="9462089"/>
            <a:ext cx="1563960" cy="392342"/>
          </a:xfrm>
          <a:prstGeom prst="rect">
            <a:avLst/>
          </a:prstGeom>
          <a:noFill/>
          <a:ln w="9525">
            <a:noFill/>
            <a:miter lim="800000"/>
            <a:headEnd/>
            <a:tailEnd/>
          </a:ln>
          <a:effectLst/>
        </p:spPr>
      </p:pic>
      <p:pic>
        <p:nvPicPr>
          <p:cNvPr id="2" name="Picture 2" descr="C:\Users\0310569\AppData\Local\Microsoft\Windows\Temporary Internet Files\Content.Outlook\QRZIOSA6\5750 (2).jpg"/>
          <p:cNvPicPr>
            <a:picLocks noChangeAspect="1" noChangeArrowheads="1"/>
          </p:cNvPicPr>
          <p:nvPr/>
        </p:nvPicPr>
        <p:blipFill>
          <a:blip r:embed="rId5"/>
          <a:srcRect/>
          <a:stretch>
            <a:fillRect/>
          </a:stretch>
        </p:blipFill>
        <p:spPr bwMode="auto">
          <a:xfrm>
            <a:off x="5356796" y="2797735"/>
            <a:ext cx="1320229" cy="1983815"/>
          </a:xfrm>
          <a:prstGeom prst="rect">
            <a:avLst/>
          </a:prstGeom>
          <a:noFill/>
        </p:spPr>
      </p:pic>
      <p:sp>
        <p:nvSpPr>
          <p:cNvPr id="10" name="Text Box 222"/>
          <p:cNvSpPr txBox="1">
            <a:spLocks noChangeArrowheads="1"/>
          </p:cNvSpPr>
          <p:nvPr/>
        </p:nvSpPr>
        <p:spPr bwMode="auto">
          <a:xfrm>
            <a:off x="61305" y="2724153"/>
            <a:ext cx="5010423" cy="2092881"/>
          </a:xfrm>
          <a:prstGeom prst="rect">
            <a:avLst/>
          </a:prstGeom>
          <a:noFill/>
          <a:ln w="9525">
            <a:noFill/>
            <a:miter lim="800000"/>
            <a:headEnd/>
            <a:tailEnd/>
          </a:ln>
          <a:effectLst/>
        </p:spPr>
        <p:txBody>
          <a:bodyPr wrap="square">
            <a:spAutoFit/>
          </a:bodyPr>
          <a:lstStyle/>
          <a:p>
            <a:pPr marL="180975" indent="-180975">
              <a:spcAft>
                <a:spcPts val="300"/>
              </a:spcAft>
              <a:buFont typeface="Arial" pitchFamily="34" charset="0"/>
              <a:buChar char="•"/>
            </a:pPr>
            <a:r>
              <a:rPr lang="en-GB" sz="1000" dirty="0" smtClean="0">
                <a:cs typeface="Times New Roman" pitchFamily="1" charset="0"/>
              </a:rPr>
              <a:t>Inspection of the growing crop twice (usually) by the OSTS team or DAERA Inspectors for:</a:t>
            </a:r>
          </a:p>
          <a:p>
            <a:pPr marL="630238" lvl="1" indent="-180975">
              <a:spcAft>
                <a:spcPts val="300"/>
              </a:spcAft>
              <a:buSzPct val="75000"/>
              <a:buFont typeface="Courier New" pitchFamily="49" charset="0"/>
              <a:buChar char="o"/>
            </a:pPr>
            <a:r>
              <a:rPr lang="en-GB" sz="1000" dirty="0" smtClean="0">
                <a:cs typeface="Times New Roman" pitchFamily="1" charset="0"/>
              </a:rPr>
              <a:t>Confirmation of the variety</a:t>
            </a:r>
          </a:p>
          <a:p>
            <a:pPr marL="630238" lvl="1" indent="-180975">
              <a:spcAft>
                <a:spcPts val="300"/>
              </a:spcAft>
              <a:buSzPct val="75000"/>
              <a:buFont typeface="Courier New" pitchFamily="49" charset="0"/>
              <a:buChar char="o"/>
            </a:pPr>
            <a:r>
              <a:rPr lang="en-GB" sz="1000" dirty="0" smtClean="0">
                <a:cs typeface="Times New Roman" pitchFamily="1" charset="0"/>
              </a:rPr>
              <a:t>Detection of: </a:t>
            </a:r>
          </a:p>
          <a:p>
            <a:pPr marL="1109663" lvl="2" indent="-180975">
              <a:spcAft>
                <a:spcPts val="300"/>
              </a:spcAft>
              <a:buSzPct val="75000"/>
              <a:buFont typeface="Wingdings" pitchFamily="2" charset="2"/>
              <a:buChar char="Ø"/>
            </a:pPr>
            <a:r>
              <a:rPr lang="en-GB" sz="1000" dirty="0" smtClean="0">
                <a:cs typeface="Times New Roman" pitchFamily="1" charset="0"/>
              </a:rPr>
              <a:t>Varietal and species impurities</a:t>
            </a:r>
          </a:p>
          <a:p>
            <a:pPr marL="1109663" lvl="2" indent="-180975">
              <a:spcAft>
                <a:spcPts val="300"/>
              </a:spcAft>
              <a:buSzPct val="75000"/>
              <a:buFont typeface="Wingdings" pitchFamily="2" charset="2"/>
              <a:buChar char="Ø"/>
            </a:pPr>
            <a:r>
              <a:rPr lang="en-GB" sz="1000" dirty="0" smtClean="0">
                <a:cs typeface="Times New Roman" pitchFamily="1" charset="0"/>
              </a:rPr>
              <a:t>Wild oats and other noxious weeds</a:t>
            </a:r>
          </a:p>
          <a:p>
            <a:pPr marL="1109663" lvl="2" indent="-180975">
              <a:spcAft>
                <a:spcPts val="300"/>
              </a:spcAft>
              <a:buSzPct val="75000"/>
              <a:buFont typeface="Wingdings" pitchFamily="2" charset="2"/>
              <a:buChar char="Ø"/>
            </a:pPr>
            <a:r>
              <a:rPr lang="en-GB" sz="1000" dirty="0" smtClean="0">
                <a:cs typeface="Times New Roman" pitchFamily="1" charset="0"/>
              </a:rPr>
              <a:t>Loose smut</a:t>
            </a:r>
          </a:p>
          <a:p>
            <a:pPr marL="180975" indent="-180975">
              <a:spcAft>
                <a:spcPts val="300"/>
              </a:spcAft>
              <a:buFont typeface="Arial" pitchFamily="34" charset="0"/>
              <a:buChar char="•"/>
            </a:pPr>
            <a:r>
              <a:rPr lang="en-GB" sz="1000" dirty="0" smtClean="0">
                <a:cs typeface="Times New Roman" pitchFamily="1" charset="0"/>
              </a:rPr>
              <a:t>Testing of the seed at the OSTS during and after processing for:</a:t>
            </a:r>
          </a:p>
          <a:p>
            <a:pPr marL="638175" lvl="1" indent="-180975">
              <a:spcAft>
                <a:spcPts val="300"/>
              </a:spcAft>
              <a:buSzPct val="75000"/>
              <a:buFont typeface="Courier New" pitchFamily="49" charset="0"/>
              <a:buChar char="o"/>
            </a:pPr>
            <a:r>
              <a:rPr lang="en-GB" sz="1000" dirty="0" smtClean="0">
                <a:cs typeface="Times New Roman" pitchFamily="1" charset="0"/>
              </a:rPr>
              <a:t>Germination and purity</a:t>
            </a:r>
          </a:p>
          <a:p>
            <a:pPr marL="180975" indent="-180975">
              <a:spcAft>
                <a:spcPts val="300"/>
              </a:spcAft>
            </a:pPr>
            <a:r>
              <a:rPr lang="en-GB" sz="1000" dirty="0" smtClean="0">
                <a:cs typeface="Times New Roman" pitchFamily="1" charset="0"/>
              </a:rPr>
              <a:t>Certified cereal seed grown in Northern Ireland and available from local seed merchants meets the following standards:</a:t>
            </a:r>
          </a:p>
        </p:txBody>
      </p:sp>
      <p:pic>
        <p:nvPicPr>
          <p:cNvPr id="11" name="Picture 10" descr="6059a.jpg"/>
          <p:cNvPicPr>
            <a:picLocks noChangeAspect="1"/>
          </p:cNvPicPr>
          <p:nvPr/>
        </p:nvPicPr>
        <p:blipFill>
          <a:blip r:embed="rId6"/>
          <a:stretch>
            <a:fillRect/>
          </a:stretch>
        </p:blipFill>
        <p:spPr>
          <a:xfrm>
            <a:off x="167640" y="4901462"/>
            <a:ext cx="1280160" cy="19470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TotalTime>
  <Words>406</Words>
  <Application>Microsoft Office PowerPoint</Application>
  <PresentationFormat>A4 Paper (210x297 mm)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afbi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Cliff Mason</cp:lastModifiedBy>
  <cp:revision>33</cp:revision>
  <dcterms:created xsi:type="dcterms:W3CDTF">2012-07-16T13:10:54Z</dcterms:created>
  <dcterms:modified xsi:type="dcterms:W3CDTF">2017-01-09T12:28:05Z</dcterms:modified>
</cp:coreProperties>
</file>