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5"/>
  </p:sldMasterIdLst>
  <p:notesMasterIdLst>
    <p:notesMasterId r:id="rId17"/>
  </p:notesMasterIdLst>
  <p:handoutMasterIdLst>
    <p:handoutMasterId r:id="rId18"/>
  </p:handoutMasterIdLst>
  <p:sldIdLst>
    <p:sldId id="424" r:id="rId6"/>
    <p:sldId id="450" r:id="rId7"/>
    <p:sldId id="461" r:id="rId8"/>
    <p:sldId id="438" r:id="rId9"/>
    <p:sldId id="431" r:id="rId10"/>
    <p:sldId id="455" r:id="rId11"/>
    <p:sldId id="456" r:id="rId12"/>
    <p:sldId id="459" r:id="rId13"/>
    <p:sldId id="454" r:id="rId14"/>
    <p:sldId id="463" r:id="rId15"/>
    <p:sldId id="43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CC00"/>
    <a:srgbClr val="99FF99"/>
    <a:srgbClr val="FF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7" autoAdjust="0"/>
    <p:restoredTop sz="96305" autoAdjust="0"/>
  </p:normalViewPr>
  <p:slideViewPr>
    <p:cSldViewPr snapToGrid="0">
      <p:cViewPr varScale="1">
        <p:scale>
          <a:sx n="109" d="100"/>
          <a:sy n="109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7852B4-045A-40DB-B060-3C92ABBCEA05}" type="datetimeFigureOut">
              <a:rPr lang="en-GB"/>
              <a:pPr>
                <a:defRPr/>
              </a:pPr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E38A9A-DEE3-4A6F-AC68-0D67F5F9A2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46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2E388E-C4DB-4567-AADF-2B86B30FC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3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057BD1-BF4C-4E80-86AC-B44FA957A1F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Note: Do not change background, font or font colours.</a:t>
            </a:r>
          </a:p>
        </p:txBody>
      </p:sp>
    </p:spTree>
    <p:extLst>
      <p:ext uri="{BB962C8B-B14F-4D97-AF65-F5344CB8AC3E}">
        <p14:creationId xmlns:p14="http://schemas.microsoft.com/office/powerpoint/2010/main" val="417894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6D78E-4128-4B38-9BBE-19A68A45E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96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7EC2E-7A34-428C-87BA-6AEA18092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7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BDAF9-6923-4065-A34F-4616E34E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9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0769F-4D70-43D6-913F-9E9501646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1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30604-33BE-4159-BB84-145A22195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28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E66DE-01B6-45DC-9723-8E2750814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2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EDAD-35AC-436C-891E-9724C388B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20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72FF0-E6C6-477E-9D85-203291AA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DF981-DFC5-41DA-9236-2EFE401C7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2C939-C5EE-43B7-A709-13ABFF008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1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AF700-D9F0-4718-BD06-D5FB5F844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7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Osaka" pitchFamily="1" charset="-128"/>
              </a:defRPr>
            </a:lvl1pPr>
          </a:lstStyle>
          <a:p>
            <a:fld id="{A9758D2A-D931-4A0D-A91C-B1C310207B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www.google.co.uk/url?sa=i&amp;rct=j&amp;q=&amp;esrc=s&amp;source=images&amp;cd=&amp;cad=rja&amp;uact=8&amp;ved=0ahUKEwiS0ZzXwZfUAhUF6xoKHTQfDR8QjRwIBw&amp;url=https://www.quora.com/What-is-maximum-sustainable-yield&amp;psig=AFQjCNF_jqz8qxC5ApJZzhHGojthZMERVw&amp;ust=14962301090613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36912"/>
            <a:ext cx="7921625" cy="1439863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Fish stock Assessment Data to Inform Fishing Quotas</a:t>
            </a:r>
            <a:br>
              <a:rPr lang="en-GB" altLang="en-US" sz="40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</a:br>
            <a:endParaRPr lang="en-GB" altLang="en-US" sz="2400" b="1" dirty="0" smtClean="0">
              <a:solidFill>
                <a:srgbClr val="006666"/>
              </a:solidFill>
              <a:latin typeface="Trebuchet MS" panose="020B0603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293096"/>
            <a:ext cx="7772400" cy="843880"/>
          </a:xfrm>
        </p:spPr>
        <p:txBody>
          <a:bodyPr/>
          <a:lstStyle/>
          <a:p>
            <a:pPr eaLnBrk="1" hangingPunct="1"/>
            <a:r>
              <a:rPr lang="en-GB" altLang="en-US" sz="2000" dirty="0" err="1" smtClean="0">
                <a:latin typeface="Trebuchet MS" panose="020B0603020202020204" pitchFamily="34" charset="0"/>
              </a:rPr>
              <a:t>Dr.</a:t>
            </a:r>
            <a:r>
              <a:rPr lang="en-GB" altLang="en-US" sz="2000" dirty="0" smtClean="0">
                <a:latin typeface="Trebuchet MS" panose="020B0603020202020204" pitchFamily="34" charset="0"/>
              </a:rPr>
              <a:t> Mathieu Lundy</a:t>
            </a:r>
          </a:p>
          <a:p>
            <a:pPr eaLnBrk="1" hangingPunct="1"/>
            <a:r>
              <a:rPr lang="en-GB" altLang="en-US" sz="2000" dirty="0" smtClean="0">
                <a:latin typeface="Trebuchet MS" panose="020B0603020202020204" pitchFamily="34" charset="0"/>
              </a:rPr>
              <a:t>Fisheries and Aquatic Ecosystems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69963"/>
            <a:ext cx="4537075" cy="2670052"/>
          </a:xfrm>
        </p:spPr>
        <p:txBody>
          <a:bodyPr/>
          <a:lstStyle/>
          <a:p>
            <a:pPr marL="176213" indent="-176213">
              <a:lnSpc>
                <a:spcPct val="200000"/>
              </a:lnSpc>
              <a:defRPr/>
            </a:pPr>
            <a:r>
              <a:rPr lang="en-GB" sz="1800" kern="1200" dirty="0" smtClean="0"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Increased automation of data capture</a:t>
            </a:r>
          </a:p>
          <a:p>
            <a:pPr marL="176213" indent="-176213">
              <a:lnSpc>
                <a:spcPct val="200000"/>
              </a:lnSpc>
              <a:defRPr/>
            </a:pPr>
            <a:r>
              <a:rPr lang="en-GB" sz="1800" kern="1200" dirty="0" smtClean="0"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Real time interactive reporting</a:t>
            </a:r>
          </a:p>
          <a:p>
            <a:pPr marL="176213" indent="-176213">
              <a:lnSpc>
                <a:spcPct val="200000"/>
              </a:lnSpc>
              <a:defRPr/>
            </a:pPr>
            <a:r>
              <a:rPr lang="en-GB" sz="1800" kern="1200" dirty="0" smtClean="0"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Integration of data streams</a:t>
            </a:r>
          </a:p>
          <a:p>
            <a:pPr marL="176213" indent="-176213">
              <a:lnSpc>
                <a:spcPct val="200000"/>
              </a:lnSpc>
              <a:defRPr/>
            </a:pPr>
            <a:r>
              <a:rPr lang="en-GB" sz="1800" kern="1200" dirty="0" smtClean="0"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High frequency data utilisation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1095" y="193919"/>
            <a:ext cx="8433289" cy="68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kern="0" dirty="0">
                <a:solidFill>
                  <a:srgbClr val="006666"/>
                </a:solidFill>
                <a:latin typeface="Trebuchet MS" panose="020B0603020202020204" pitchFamily="34" charset="0"/>
                <a:ea typeface="+mj-ea"/>
                <a:cs typeface="+mj-cs"/>
              </a:rPr>
              <a:t>Looking ahead – utilisation of the data resource</a:t>
            </a:r>
          </a:p>
        </p:txBody>
      </p:sp>
      <p:pic>
        <p:nvPicPr>
          <p:cNvPr id="11268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23035" r="6841"/>
          <a:stretch>
            <a:fillRect/>
          </a:stretch>
        </p:blipFill>
        <p:spPr bwMode="auto">
          <a:xfrm>
            <a:off x="486996" y="3478946"/>
            <a:ext cx="421322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Z:\VMS_Processed\VMS_Fisheries\Explore_Maps\Cod_R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6" y="3367454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Z:\VMS_Processed\VMS_Fisheries\Explore_Maps\Cod_VMS_Cat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07" y="3308838"/>
            <a:ext cx="3316288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P:\AFESD\FAEB\Marine Fisheries\Transfer\CodTagging\Photos\2016\Returned 110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8"/>
          <a:stretch>
            <a:fillRect/>
          </a:stretch>
        </p:blipFill>
        <p:spPr bwMode="auto">
          <a:xfrm>
            <a:off x="4682621" y="1123584"/>
            <a:ext cx="4105169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34402" y="228600"/>
            <a:ext cx="7772400" cy="685800"/>
          </a:xfrm>
        </p:spPr>
        <p:txBody>
          <a:bodyPr/>
          <a:lstStyle/>
          <a:p>
            <a:pPr algn="l"/>
            <a:r>
              <a:rPr lang="en-GB" altLang="en-US" sz="3200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Looking ahead ... an ecosystem approach </a:t>
            </a:r>
          </a:p>
        </p:txBody>
      </p:sp>
      <p:pic>
        <p:nvPicPr>
          <p:cNvPr id="12291" name="Picture 2" descr="C:\Users\Mathieu\Mathieu\ICES\WGCSE_2013\VMS\VIIA_International_VMS_N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29863" r="27295" b="33807"/>
          <a:stretch>
            <a:fillRect/>
          </a:stretch>
        </p:blipFill>
        <p:spPr bwMode="auto">
          <a:xfrm>
            <a:off x="110149" y="1866900"/>
            <a:ext cx="460851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Mathieu\Mathieu\ICES\WGCSE_2013\VMS\VIIA_International_VMS_N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32047" r="70929" b="6097"/>
          <a:stretch>
            <a:fillRect/>
          </a:stretch>
        </p:blipFill>
        <p:spPr bwMode="auto">
          <a:xfrm>
            <a:off x="4575787" y="1866900"/>
            <a:ext cx="1484312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100_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/>
          <a:stretch>
            <a:fillRect/>
          </a:stretch>
        </p:blipFill>
        <p:spPr bwMode="auto">
          <a:xfrm>
            <a:off x="6112691" y="4090376"/>
            <a:ext cx="2823641" cy="17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http://politicsoftheplate.com/wp-content/uploads/2011/01/halibut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/>
          <a:stretch/>
        </p:blipFill>
        <p:spPr bwMode="auto">
          <a:xfrm>
            <a:off x="6112691" y="1874715"/>
            <a:ext cx="2820800" cy="21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684213" y="1125538"/>
            <a:ext cx="8206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Understanding the complexities of ecosystem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07504" y="241484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66"/>
                </a:solidFill>
                <a:latin typeface="Trebuchet MS" panose="020B0603020202020204" pitchFamily="34" charset="0"/>
                <a:ea typeface="Osaka" pitchFamily="1" charset="-128"/>
              </a:rPr>
              <a:t>Science supporting fisheries management</a:t>
            </a:r>
          </a:p>
        </p:txBody>
      </p:sp>
      <p:pic>
        <p:nvPicPr>
          <p:cNvPr id="3075" name="Picture 14" descr="Scall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04" y="5013325"/>
            <a:ext cx="8207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7379742" y="5745163"/>
            <a:ext cx="157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/>
              <a:t>Scallops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7512" r="5722"/>
          <a:stretch>
            <a:fillRect/>
          </a:stretch>
        </p:blipFill>
        <p:spPr bwMode="auto">
          <a:xfrm>
            <a:off x="7308304" y="44450"/>
            <a:ext cx="16700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8136" r="5722"/>
          <a:stretch>
            <a:fillRect/>
          </a:stretch>
        </p:blipFill>
        <p:spPr bwMode="auto">
          <a:xfrm>
            <a:off x="7379742" y="1557338"/>
            <a:ext cx="16002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12869" r="5722"/>
          <a:stretch>
            <a:fillRect/>
          </a:stretch>
        </p:blipFill>
        <p:spPr bwMode="auto">
          <a:xfrm>
            <a:off x="7308304" y="765175"/>
            <a:ext cx="16700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7963942" y="2133600"/>
            <a:ext cx="4953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Whiting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7956004" y="549275"/>
            <a:ext cx="5619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Haddock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8027442" y="1341438"/>
            <a:ext cx="3317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Cod</a:t>
            </a:r>
          </a:p>
        </p:txBody>
      </p:sp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5722"/>
          <a:stretch>
            <a:fillRect/>
          </a:stretch>
        </p:blipFill>
        <p:spPr bwMode="auto">
          <a:xfrm>
            <a:off x="7308304" y="2276475"/>
            <a:ext cx="16589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7740104" y="2924175"/>
            <a:ext cx="935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Herring</a:t>
            </a:r>
          </a:p>
        </p:txBody>
      </p:sp>
      <p:pic>
        <p:nvPicPr>
          <p:cNvPr id="3085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5722"/>
          <a:stretch>
            <a:fillRect/>
          </a:stretch>
        </p:blipFill>
        <p:spPr bwMode="auto">
          <a:xfrm>
            <a:off x="7308304" y="4076700"/>
            <a:ext cx="1670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7740104" y="4652963"/>
            <a:ext cx="877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/>
              <a:t>Hake</a:t>
            </a:r>
          </a:p>
        </p:txBody>
      </p:sp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7882979" y="3789363"/>
            <a:ext cx="606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 i="1"/>
              <a:t>Nephrops</a:t>
            </a:r>
          </a:p>
        </p:txBody>
      </p:sp>
      <p:pic>
        <p:nvPicPr>
          <p:cNvPr id="3088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068638"/>
            <a:ext cx="183569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3" descr="Image result for msy fisherie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73438"/>
            <a:ext cx="405606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250825" y="980728"/>
            <a:ext cx="6553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GB" kern="0" dirty="0">
              <a:solidFill>
                <a:schemeClr val="tx2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rPr>
              <a:t>Monitor </a:t>
            </a:r>
            <a:r>
              <a:rPr lang="en-GB" sz="2000" kern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rPr>
              <a:t>population change</a:t>
            </a:r>
          </a:p>
          <a:p>
            <a:pPr algn="ctr" eaLnBrk="0" hangingPunct="0">
              <a:defRPr/>
            </a:pPr>
            <a:endParaRPr lang="en-GB" sz="2000" kern="0" dirty="0">
              <a:solidFill>
                <a:schemeClr val="tx2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GB" sz="2000" kern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rPr>
              <a:t>Identify maximum sustainable yield that a stock can support</a:t>
            </a:r>
          </a:p>
          <a:p>
            <a:pPr eaLnBrk="0" hangingPunct="0">
              <a:defRPr/>
            </a:pPr>
            <a:endParaRPr lang="en-GB" sz="2000" kern="0" dirty="0">
              <a:solidFill>
                <a:schemeClr val="tx2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GB" sz="2000" kern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rPr>
              <a:t>Provide catch advice based on the perceived condition of the stock</a:t>
            </a:r>
          </a:p>
          <a:p>
            <a:pPr algn="ctr" eaLnBrk="0" hangingPunct="0">
              <a:defRPr/>
            </a:pPr>
            <a:endParaRPr lang="en-GB" kern="0" dirty="0">
              <a:solidFill>
                <a:schemeClr val="tx2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792088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Data driven science</a:t>
            </a:r>
          </a:p>
        </p:txBody>
      </p:sp>
      <p:pic>
        <p:nvPicPr>
          <p:cNvPr id="4099" name="Picture 3" descr="Z:\ObserverCoverage\all_pings_all_o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8710" r="3793" b="6291"/>
          <a:stretch>
            <a:fillRect/>
          </a:stretch>
        </p:blipFill>
        <p:spPr bwMode="auto">
          <a:xfrm>
            <a:off x="5197475" y="1439863"/>
            <a:ext cx="38385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96752"/>
            <a:ext cx="55081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SzPct val="150000"/>
              <a:defRPr/>
            </a:pPr>
            <a:r>
              <a:rPr lang="en-US" sz="1600" b="1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Fisheries dependent data</a:t>
            </a:r>
            <a:r>
              <a:rPr lang="en-US" sz="1600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:</a:t>
            </a:r>
          </a:p>
          <a:p>
            <a:pPr marL="292100" indent="-292100">
              <a:spcBef>
                <a:spcPct val="50000"/>
              </a:spcBef>
              <a:defRPr/>
            </a:pPr>
            <a:r>
              <a:rPr lang="en-US" sz="1400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	-</a:t>
            </a:r>
            <a:r>
              <a:rPr lang="en-US" sz="1600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Sampling</a:t>
            </a:r>
            <a:r>
              <a:rPr lang="en-US" sz="1400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 of commercial catch and landings </a:t>
            </a:r>
          </a:p>
          <a:p>
            <a:pPr marL="292100" indent="-292100">
              <a:spcBef>
                <a:spcPct val="50000"/>
              </a:spcBef>
              <a:defRPr/>
            </a:pPr>
            <a:r>
              <a:rPr lang="en-US" sz="1400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		</a:t>
            </a: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Port sampling </a:t>
            </a:r>
          </a:p>
          <a:p>
            <a:pPr marL="292100" indent="-292100">
              <a:spcBef>
                <a:spcPct val="50000"/>
              </a:spcBef>
              <a:buSzPct val="150000"/>
              <a:defRPr/>
            </a:pP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	Observer sampling</a:t>
            </a:r>
          </a:p>
          <a:p>
            <a:pPr marL="292100" indent="-292100">
              <a:spcBef>
                <a:spcPct val="50000"/>
              </a:spcBef>
              <a:buSzPct val="150000"/>
              <a:defRPr/>
            </a:pP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	Fisheries ‘self’ sampling</a:t>
            </a:r>
          </a:p>
          <a:p>
            <a:pPr marL="292100" indent="-292100" defTabSz="760413">
              <a:spcBef>
                <a:spcPct val="50000"/>
              </a:spcBef>
              <a:buSzPct val="150000"/>
              <a:defRPr/>
            </a:pPr>
            <a:r>
              <a:rPr lang="en-US" sz="1600" b="1" dirty="0">
                <a:solidFill>
                  <a:srgbClr val="006666"/>
                </a:solidFill>
                <a:latin typeface="Trebuchet MS" panose="020B0603020202020204" pitchFamily="34" charset="0"/>
                <a:ea typeface="Osaka" pitchFamily="1" charset="-128"/>
                <a:cs typeface="Arial" charset="0"/>
              </a:rPr>
              <a:t>		</a:t>
            </a:r>
            <a:r>
              <a:rPr lang="en-US" sz="1600" b="1" dirty="0" smtClean="0">
                <a:solidFill>
                  <a:srgbClr val="006666"/>
                </a:solidFill>
                <a:latin typeface="Trebuchet MS" panose="020B0603020202020204" pitchFamily="34" charset="0"/>
                <a:ea typeface="Osaka" pitchFamily="1" charset="-128"/>
                <a:cs typeface="Arial" charset="0"/>
              </a:rPr>
              <a:t>	</a:t>
            </a:r>
            <a:r>
              <a:rPr lang="en-US" sz="1600" i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Industry </a:t>
            </a:r>
            <a:r>
              <a:rPr lang="en-US" sz="1600" i="1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partnership data collection</a:t>
            </a:r>
          </a:p>
          <a:p>
            <a:pPr marL="342900" indent="-342900">
              <a:spcBef>
                <a:spcPct val="50000"/>
              </a:spcBef>
              <a:buSzPct val="150000"/>
              <a:defRPr/>
            </a:pPr>
            <a:r>
              <a:rPr lang="en-US" sz="1600" b="1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Fisheries independent</a:t>
            </a:r>
            <a:r>
              <a:rPr lang="en-US" sz="1600" dirty="0">
                <a:latin typeface="Trebuchet MS" panose="020B0603020202020204" pitchFamily="34" charset="0"/>
                <a:ea typeface="Osaka" pitchFamily="1" charset="-128"/>
                <a:cs typeface="Arial" charset="0"/>
              </a:rPr>
              <a:t>:</a:t>
            </a:r>
          </a:p>
          <a:p>
            <a:pPr marL="342900" indent="-342900">
              <a:spcBef>
                <a:spcPct val="50000"/>
              </a:spcBef>
              <a:buSzPct val="150000"/>
              <a:defRPr/>
            </a:pPr>
            <a:r>
              <a:rPr lang="en-US" sz="1600" dirty="0">
                <a:latin typeface="Trebuchet MS" panose="020B0603020202020204" pitchFamily="34" charset="0"/>
                <a:cs typeface="Arial" charset="0"/>
              </a:rPr>
              <a:t>	- Research vessel surveys</a:t>
            </a:r>
          </a:p>
          <a:p>
            <a:pPr marL="342900" indent="-342900">
              <a:spcBef>
                <a:spcPct val="50000"/>
              </a:spcBef>
              <a:buSzPct val="150000"/>
              <a:defRPr/>
            </a:pPr>
            <a:r>
              <a:rPr lang="en-US" sz="1600" dirty="0">
                <a:solidFill>
                  <a:srgbClr val="17899B"/>
                </a:solidFill>
                <a:latin typeface="Trebuchet MS" panose="020B0603020202020204" pitchFamily="34" charset="0"/>
                <a:cs typeface="Arial" charset="0"/>
              </a:rPr>
              <a:t>		</a:t>
            </a: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Indices of abundance</a:t>
            </a:r>
          </a:p>
          <a:p>
            <a:pPr marL="342900" indent="-342900">
              <a:spcBef>
                <a:spcPct val="50000"/>
              </a:spcBef>
              <a:buSzPct val="150000"/>
              <a:tabLst>
                <a:tab pos="1520825" algn="l"/>
              </a:tabLst>
              <a:defRPr/>
            </a:pP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	</a:t>
            </a:r>
            <a:r>
              <a:rPr lang="en-US" sz="1600" i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Research </a:t>
            </a:r>
            <a:r>
              <a:rPr lang="en-US" sz="1600" i="1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vessel</a:t>
            </a:r>
          </a:p>
          <a:p>
            <a:pPr marL="342900" indent="-342900" defTabSz="760413">
              <a:spcBef>
                <a:spcPct val="50000"/>
              </a:spcBef>
              <a:buSzPct val="150000"/>
              <a:defRPr/>
            </a:pPr>
            <a:r>
              <a:rPr lang="en-US" sz="1600" i="1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		Industry </a:t>
            </a:r>
            <a:r>
              <a:rPr lang="en-US" sz="1600" i="1" dirty="0" smtClean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partnership Surveys</a:t>
            </a: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</a:t>
            </a:r>
          </a:p>
          <a:p>
            <a:pPr marL="342900" indent="-342900">
              <a:spcBef>
                <a:spcPct val="50000"/>
              </a:spcBef>
              <a:buSzPct val="150000"/>
              <a:defRPr/>
            </a:pP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	Species spatial distributions</a:t>
            </a:r>
          </a:p>
          <a:p>
            <a:pPr marL="342900" indent="-342900">
              <a:spcBef>
                <a:spcPct val="50000"/>
              </a:spcBef>
              <a:buSzPct val="150000"/>
              <a:defRPr/>
            </a:pPr>
            <a:r>
              <a:rPr lang="en-US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		Biological parameters</a:t>
            </a:r>
            <a:endParaRPr lang="en-GB" sz="1600" b="1" dirty="0">
              <a:solidFill>
                <a:srgbClr val="006666"/>
              </a:solidFill>
              <a:latin typeface="Trebuchet MS" panose="020B0603020202020204" pitchFamily="34" charset="0"/>
              <a:ea typeface="Osaka" pitchFamily="1" charset="-128"/>
              <a:cs typeface="Arial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588000" y="5683250"/>
            <a:ext cx="330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>
                <a:latin typeface="Trebuchet MS" panose="020B0603020202020204" pitchFamily="34" charset="0"/>
              </a:rPr>
              <a:t>2016 – 11.5 million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710159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Two years in fisheries advice</a:t>
            </a:r>
          </a:p>
        </p:txBody>
      </p:sp>
      <p:grpSp>
        <p:nvGrpSpPr>
          <p:cNvPr id="5123" name="Group 15"/>
          <p:cNvGrpSpPr>
            <a:grpSpLocks/>
          </p:cNvGrpSpPr>
          <p:nvPr/>
        </p:nvGrpSpPr>
        <p:grpSpPr bwMode="auto">
          <a:xfrm>
            <a:off x="1476375" y="2781300"/>
            <a:ext cx="6048375" cy="360363"/>
            <a:chOff x="1475656" y="2276872"/>
            <a:chExt cx="6048672" cy="360040"/>
          </a:xfrm>
        </p:grpSpPr>
        <p:sp>
          <p:nvSpPr>
            <p:cNvPr id="5162" name="Flowchart: Process 3"/>
            <p:cNvSpPr>
              <a:spLocks noChangeArrowheads="1"/>
            </p:cNvSpPr>
            <p:nvPr/>
          </p:nvSpPr>
          <p:spPr bwMode="auto">
            <a:xfrm>
              <a:off x="1475656" y="2276872"/>
              <a:ext cx="504056" cy="360040"/>
            </a:xfrm>
            <a:prstGeom prst="flowChartProcess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3" name="Flowchart: Process 4"/>
            <p:cNvSpPr>
              <a:spLocks noChangeArrowheads="1"/>
            </p:cNvSpPr>
            <p:nvPr/>
          </p:nvSpPr>
          <p:spPr bwMode="auto">
            <a:xfrm>
              <a:off x="1979712" y="2276872"/>
              <a:ext cx="504056" cy="360040"/>
            </a:xfrm>
            <a:prstGeom prst="flowChartProcess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4" name="Flowchart: Process 5"/>
            <p:cNvSpPr>
              <a:spLocks noChangeArrowheads="1"/>
            </p:cNvSpPr>
            <p:nvPr/>
          </p:nvSpPr>
          <p:spPr bwMode="auto">
            <a:xfrm>
              <a:off x="2483768" y="2276872"/>
              <a:ext cx="504056" cy="360040"/>
            </a:xfrm>
            <a:prstGeom prst="flowChartProcess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5" name="Flowchart: Process 6"/>
            <p:cNvSpPr>
              <a:spLocks noChangeArrowheads="1"/>
            </p:cNvSpPr>
            <p:nvPr/>
          </p:nvSpPr>
          <p:spPr bwMode="auto">
            <a:xfrm>
              <a:off x="2987824" y="2276872"/>
              <a:ext cx="504056" cy="360040"/>
            </a:xfrm>
            <a:prstGeom prst="flowChartProcess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6" name="Flowchart: Process 7"/>
            <p:cNvSpPr>
              <a:spLocks noChangeArrowheads="1"/>
            </p:cNvSpPr>
            <p:nvPr/>
          </p:nvSpPr>
          <p:spPr bwMode="auto">
            <a:xfrm>
              <a:off x="3491880" y="2276872"/>
              <a:ext cx="504056" cy="360040"/>
            </a:xfrm>
            <a:prstGeom prst="flowChartProcess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7" name="Flowchart: Process 8"/>
            <p:cNvSpPr>
              <a:spLocks noChangeArrowheads="1"/>
            </p:cNvSpPr>
            <p:nvPr/>
          </p:nvSpPr>
          <p:spPr bwMode="auto">
            <a:xfrm>
              <a:off x="3995936" y="2276872"/>
              <a:ext cx="504056" cy="360040"/>
            </a:xfrm>
            <a:prstGeom prst="flowChartProcess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8" name="Flowchart: Process 9"/>
            <p:cNvSpPr>
              <a:spLocks noChangeArrowheads="1"/>
            </p:cNvSpPr>
            <p:nvPr/>
          </p:nvSpPr>
          <p:spPr bwMode="auto">
            <a:xfrm>
              <a:off x="4499992" y="2276872"/>
              <a:ext cx="504056" cy="360040"/>
            </a:xfrm>
            <a:prstGeom prst="flowChartProcess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9" name="Flowchart: Process 10"/>
            <p:cNvSpPr>
              <a:spLocks noChangeArrowheads="1"/>
            </p:cNvSpPr>
            <p:nvPr/>
          </p:nvSpPr>
          <p:spPr bwMode="auto">
            <a:xfrm>
              <a:off x="5004048" y="2276872"/>
              <a:ext cx="504056" cy="360040"/>
            </a:xfrm>
            <a:prstGeom prst="flowChartProcess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70" name="Flowchart: Process 11"/>
            <p:cNvSpPr>
              <a:spLocks noChangeArrowheads="1"/>
            </p:cNvSpPr>
            <p:nvPr/>
          </p:nvSpPr>
          <p:spPr bwMode="auto">
            <a:xfrm>
              <a:off x="5508104" y="2276872"/>
              <a:ext cx="504056" cy="360040"/>
            </a:xfrm>
            <a:prstGeom prst="flowChartProcess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71" name="Flowchart: Process 12"/>
            <p:cNvSpPr>
              <a:spLocks noChangeArrowheads="1"/>
            </p:cNvSpPr>
            <p:nvPr/>
          </p:nvSpPr>
          <p:spPr bwMode="auto">
            <a:xfrm>
              <a:off x="6012160" y="2276872"/>
              <a:ext cx="504056" cy="360040"/>
            </a:xfrm>
            <a:prstGeom prst="flowChartProcess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72" name="Flowchart: Process 13"/>
            <p:cNvSpPr>
              <a:spLocks noChangeArrowheads="1"/>
            </p:cNvSpPr>
            <p:nvPr/>
          </p:nvSpPr>
          <p:spPr bwMode="auto">
            <a:xfrm>
              <a:off x="6516216" y="2276872"/>
              <a:ext cx="504056" cy="360040"/>
            </a:xfrm>
            <a:prstGeom prst="flowChartProcess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73" name="Flowchart: Process 14"/>
            <p:cNvSpPr>
              <a:spLocks noChangeArrowheads="1"/>
            </p:cNvSpPr>
            <p:nvPr/>
          </p:nvSpPr>
          <p:spPr bwMode="auto">
            <a:xfrm>
              <a:off x="7020272" y="2276872"/>
              <a:ext cx="504056" cy="360040"/>
            </a:xfrm>
            <a:prstGeom prst="flowChartProcess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</p:grpSp>
      <p:grpSp>
        <p:nvGrpSpPr>
          <p:cNvPr id="5124" name="Group 16"/>
          <p:cNvGrpSpPr>
            <a:grpSpLocks/>
          </p:cNvGrpSpPr>
          <p:nvPr/>
        </p:nvGrpSpPr>
        <p:grpSpPr bwMode="auto">
          <a:xfrm>
            <a:off x="1476375" y="4724400"/>
            <a:ext cx="6048375" cy="360363"/>
            <a:chOff x="1475656" y="2276872"/>
            <a:chExt cx="6048672" cy="360040"/>
          </a:xfrm>
        </p:grpSpPr>
        <p:sp>
          <p:nvSpPr>
            <p:cNvPr id="5150" name="Flowchart: Process 17"/>
            <p:cNvSpPr>
              <a:spLocks noChangeArrowheads="1"/>
            </p:cNvSpPr>
            <p:nvPr/>
          </p:nvSpPr>
          <p:spPr bwMode="auto">
            <a:xfrm>
              <a:off x="1475656" y="2276872"/>
              <a:ext cx="504056" cy="360040"/>
            </a:xfrm>
            <a:prstGeom prst="flowChartProcess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1" name="Flowchart: Process 18"/>
            <p:cNvSpPr>
              <a:spLocks noChangeArrowheads="1"/>
            </p:cNvSpPr>
            <p:nvPr/>
          </p:nvSpPr>
          <p:spPr bwMode="auto">
            <a:xfrm>
              <a:off x="1979712" y="2276872"/>
              <a:ext cx="504056" cy="360040"/>
            </a:xfrm>
            <a:prstGeom prst="flowChartProcess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2" name="Flowchart: Process 19"/>
            <p:cNvSpPr>
              <a:spLocks noChangeArrowheads="1"/>
            </p:cNvSpPr>
            <p:nvPr/>
          </p:nvSpPr>
          <p:spPr bwMode="auto">
            <a:xfrm>
              <a:off x="2483768" y="2276872"/>
              <a:ext cx="504056" cy="360040"/>
            </a:xfrm>
            <a:prstGeom prst="flowChartProcess">
              <a:avLst/>
            </a:prstGeom>
            <a:solidFill>
              <a:srgbClr val="99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3" name="Flowchart: Process 20"/>
            <p:cNvSpPr>
              <a:spLocks noChangeArrowheads="1"/>
            </p:cNvSpPr>
            <p:nvPr/>
          </p:nvSpPr>
          <p:spPr bwMode="auto">
            <a:xfrm>
              <a:off x="2987824" y="2276872"/>
              <a:ext cx="504056" cy="360040"/>
            </a:xfrm>
            <a:prstGeom prst="flowChartProcess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4" name="Flowchart: Process 21"/>
            <p:cNvSpPr>
              <a:spLocks noChangeArrowheads="1"/>
            </p:cNvSpPr>
            <p:nvPr/>
          </p:nvSpPr>
          <p:spPr bwMode="auto">
            <a:xfrm>
              <a:off x="3491880" y="2276872"/>
              <a:ext cx="504056" cy="360040"/>
            </a:xfrm>
            <a:prstGeom prst="flowChartProcess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5" name="Flowchart: Process 22"/>
            <p:cNvSpPr>
              <a:spLocks noChangeArrowheads="1"/>
            </p:cNvSpPr>
            <p:nvPr/>
          </p:nvSpPr>
          <p:spPr bwMode="auto">
            <a:xfrm>
              <a:off x="3995936" y="2276872"/>
              <a:ext cx="504056" cy="360040"/>
            </a:xfrm>
            <a:prstGeom prst="flowChartProcess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6" name="Flowchart: Process 23"/>
            <p:cNvSpPr>
              <a:spLocks noChangeArrowheads="1"/>
            </p:cNvSpPr>
            <p:nvPr/>
          </p:nvSpPr>
          <p:spPr bwMode="auto">
            <a:xfrm>
              <a:off x="4499992" y="2276872"/>
              <a:ext cx="504056" cy="360040"/>
            </a:xfrm>
            <a:prstGeom prst="flowChartProcess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7" name="Flowchart: Process 24"/>
            <p:cNvSpPr>
              <a:spLocks noChangeArrowheads="1"/>
            </p:cNvSpPr>
            <p:nvPr/>
          </p:nvSpPr>
          <p:spPr bwMode="auto">
            <a:xfrm>
              <a:off x="5004048" y="2276872"/>
              <a:ext cx="504056" cy="360040"/>
            </a:xfrm>
            <a:prstGeom prst="flowChartProcess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8" name="Flowchart: Process 25"/>
            <p:cNvSpPr>
              <a:spLocks noChangeArrowheads="1"/>
            </p:cNvSpPr>
            <p:nvPr/>
          </p:nvSpPr>
          <p:spPr bwMode="auto">
            <a:xfrm>
              <a:off x="5508104" y="2276872"/>
              <a:ext cx="504056" cy="360040"/>
            </a:xfrm>
            <a:prstGeom prst="flowChartProcess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59" name="Flowchart: Process 26"/>
            <p:cNvSpPr>
              <a:spLocks noChangeArrowheads="1"/>
            </p:cNvSpPr>
            <p:nvPr/>
          </p:nvSpPr>
          <p:spPr bwMode="auto">
            <a:xfrm>
              <a:off x="6012160" y="2276872"/>
              <a:ext cx="504056" cy="360040"/>
            </a:xfrm>
            <a:prstGeom prst="flowChartProcess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0" name="Flowchart: Process 27"/>
            <p:cNvSpPr>
              <a:spLocks noChangeArrowheads="1"/>
            </p:cNvSpPr>
            <p:nvPr/>
          </p:nvSpPr>
          <p:spPr bwMode="auto">
            <a:xfrm>
              <a:off x="6516216" y="2276872"/>
              <a:ext cx="504056" cy="360040"/>
            </a:xfrm>
            <a:prstGeom prst="flowChartProcess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  <p:sp>
          <p:nvSpPr>
            <p:cNvPr id="5161" name="Flowchart: Process 28"/>
            <p:cNvSpPr>
              <a:spLocks noChangeArrowheads="1"/>
            </p:cNvSpPr>
            <p:nvPr/>
          </p:nvSpPr>
          <p:spPr bwMode="auto">
            <a:xfrm>
              <a:off x="7020272" y="2276872"/>
              <a:ext cx="504056" cy="360040"/>
            </a:xfrm>
            <a:prstGeom prst="flowChartProcess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latin typeface="Trebuchet MS" panose="020B0603020202020204" pitchFamily="34" charset="0"/>
              </a:endParaRPr>
            </a:p>
          </p:txBody>
        </p:sp>
      </p:grpSp>
      <p:cxnSp>
        <p:nvCxnSpPr>
          <p:cNvPr id="5125" name="Elbow Connector 30"/>
          <p:cNvCxnSpPr>
            <a:cxnSpLocks noChangeShapeType="1"/>
            <a:stCxn id="5173" idx="3"/>
          </p:cNvCxnSpPr>
          <p:nvPr/>
        </p:nvCxnSpPr>
        <p:spPr bwMode="auto">
          <a:xfrm flipH="1" flipV="1">
            <a:off x="4211638" y="1412875"/>
            <a:ext cx="3313112" cy="1547813"/>
          </a:xfrm>
          <a:prstGeom prst="bentConnector3">
            <a:avLst>
              <a:gd name="adj1" fmla="val -690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Elbow Connector 33"/>
          <p:cNvCxnSpPr>
            <a:cxnSpLocks noChangeShapeType="1"/>
            <a:endCxn id="5162" idx="1"/>
          </p:cNvCxnSpPr>
          <p:nvPr/>
        </p:nvCxnSpPr>
        <p:spPr bwMode="auto">
          <a:xfrm rot="10800000" flipV="1">
            <a:off x="1476375" y="1412875"/>
            <a:ext cx="2735263" cy="1547813"/>
          </a:xfrm>
          <a:prstGeom prst="bentConnector3">
            <a:avLst>
              <a:gd name="adj1" fmla="val 10835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TextBox 43"/>
          <p:cNvSpPr txBox="1">
            <a:spLocks noChangeArrowheads="1"/>
          </p:cNvSpPr>
          <p:nvPr/>
        </p:nvSpPr>
        <p:spPr bwMode="auto">
          <a:xfrm>
            <a:off x="1403350" y="3213100"/>
            <a:ext cx="174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Juvenile fish survey</a:t>
            </a:r>
          </a:p>
        </p:txBody>
      </p:sp>
      <p:sp>
        <p:nvSpPr>
          <p:cNvPr id="5128" name="TextBox 48"/>
          <p:cNvSpPr txBox="1">
            <a:spLocks noChangeArrowheads="1"/>
          </p:cNvSpPr>
          <p:nvPr/>
        </p:nvSpPr>
        <p:spPr bwMode="auto">
          <a:xfrm>
            <a:off x="3492500" y="3213100"/>
            <a:ext cx="157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Larval fish survey</a:t>
            </a:r>
          </a:p>
        </p:txBody>
      </p:sp>
      <p:sp>
        <p:nvSpPr>
          <p:cNvPr id="5129" name="TextBox 53"/>
          <p:cNvSpPr txBox="1">
            <a:spLocks noChangeArrowheads="1"/>
          </p:cNvSpPr>
          <p:nvPr/>
        </p:nvSpPr>
        <p:spPr bwMode="auto">
          <a:xfrm>
            <a:off x="5724525" y="3213100"/>
            <a:ext cx="174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Juvenile fish survey</a:t>
            </a:r>
          </a:p>
        </p:txBody>
      </p:sp>
      <p:sp>
        <p:nvSpPr>
          <p:cNvPr id="5130" name="TextBox 55"/>
          <p:cNvSpPr txBox="1">
            <a:spLocks noChangeArrowheads="1"/>
          </p:cNvSpPr>
          <p:nvPr/>
        </p:nvSpPr>
        <p:spPr bwMode="auto">
          <a:xfrm>
            <a:off x="2400722" y="3573463"/>
            <a:ext cx="152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Adult fish survey</a:t>
            </a:r>
          </a:p>
        </p:txBody>
      </p:sp>
      <p:sp>
        <p:nvSpPr>
          <p:cNvPr id="5131" name="Left Brace 65"/>
          <p:cNvSpPr>
            <a:spLocks/>
          </p:cNvSpPr>
          <p:nvPr/>
        </p:nvSpPr>
        <p:spPr bwMode="auto">
          <a:xfrm rot="-5400000">
            <a:off x="4356101" y="981075"/>
            <a:ext cx="360362" cy="5976937"/>
          </a:xfrm>
          <a:prstGeom prst="leftBrace">
            <a:avLst>
              <a:gd name="adj1" fmla="val 829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latin typeface="Trebuchet MS" panose="020B0603020202020204" pitchFamily="34" charset="0"/>
            </a:endParaRPr>
          </a:p>
        </p:txBody>
      </p:sp>
      <p:cxnSp>
        <p:nvCxnSpPr>
          <p:cNvPr id="5132" name="Shape 69"/>
          <p:cNvCxnSpPr>
            <a:cxnSpLocks noChangeShapeType="1"/>
          </p:cNvCxnSpPr>
          <p:nvPr/>
        </p:nvCxnSpPr>
        <p:spPr bwMode="auto">
          <a:xfrm rot="5400000">
            <a:off x="2628107" y="2997993"/>
            <a:ext cx="755650" cy="3059113"/>
          </a:xfrm>
          <a:prstGeom prst="bentConnector4">
            <a:avLst>
              <a:gd name="adj1" fmla="val 44699"/>
              <a:gd name="adj2" fmla="val 10747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3" name="TextBox 73"/>
          <p:cNvSpPr txBox="1">
            <a:spLocks noChangeArrowheads="1"/>
          </p:cNvSpPr>
          <p:nvPr/>
        </p:nvSpPr>
        <p:spPr bwMode="auto">
          <a:xfrm>
            <a:off x="251520" y="1988840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dirty="0">
                <a:latin typeface="Trebuchet MS" panose="020B0603020202020204" pitchFamily="34" charset="0"/>
              </a:rPr>
              <a:t>Data</a:t>
            </a:r>
          </a:p>
        </p:txBody>
      </p:sp>
      <p:sp>
        <p:nvSpPr>
          <p:cNvPr id="5134" name="TextBox 74"/>
          <p:cNvSpPr txBox="1">
            <a:spLocks noChangeArrowheads="1"/>
          </p:cNvSpPr>
          <p:nvPr/>
        </p:nvSpPr>
        <p:spPr bwMode="auto">
          <a:xfrm>
            <a:off x="7740650" y="4695825"/>
            <a:ext cx="1109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>
                <a:latin typeface="Trebuchet MS" panose="020B0603020202020204" pitchFamily="34" charset="0"/>
              </a:rPr>
              <a:t>Advice</a:t>
            </a:r>
          </a:p>
        </p:txBody>
      </p:sp>
      <p:sp>
        <p:nvSpPr>
          <p:cNvPr id="5135" name="TextBox 83"/>
          <p:cNvSpPr txBox="1">
            <a:spLocks noChangeArrowheads="1"/>
          </p:cNvSpPr>
          <p:nvPr/>
        </p:nvSpPr>
        <p:spPr bwMode="auto">
          <a:xfrm>
            <a:off x="3779838" y="2276475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Port Sampling</a:t>
            </a:r>
          </a:p>
        </p:txBody>
      </p:sp>
      <p:sp>
        <p:nvSpPr>
          <p:cNvPr id="5136" name="TextBox 84"/>
          <p:cNvSpPr txBox="1">
            <a:spLocks noChangeArrowheads="1"/>
          </p:cNvSpPr>
          <p:nvPr/>
        </p:nvSpPr>
        <p:spPr bwMode="auto">
          <a:xfrm>
            <a:off x="3670300" y="1968500"/>
            <a:ext cx="1528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At sea observers</a:t>
            </a:r>
          </a:p>
        </p:txBody>
      </p:sp>
      <p:sp>
        <p:nvSpPr>
          <p:cNvPr id="5137" name="TextBox 85"/>
          <p:cNvSpPr txBox="1">
            <a:spLocks noChangeArrowheads="1"/>
          </p:cNvSpPr>
          <p:nvPr/>
        </p:nvSpPr>
        <p:spPr bwMode="auto">
          <a:xfrm>
            <a:off x="3578225" y="1628775"/>
            <a:ext cx="1785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>
                <a:latin typeface="Trebuchet MS" panose="020B0603020202020204" pitchFamily="34" charset="0"/>
              </a:rPr>
              <a:t>Fisher self-sampling</a:t>
            </a:r>
          </a:p>
        </p:txBody>
      </p:sp>
      <p:cxnSp>
        <p:nvCxnSpPr>
          <p:cNvPr id="5138" name="Straight Connector 87"/>
          <p:cNvCxnSpPr>
            <a:cxnSpLocks noChangeShapeType="1"/>
          </p:cNvCxnSpPr>
          <p:nvPr/>
        </p:nvCxnSpPr>
        <p:spPr bwMode="auto">
          <a:xfrm>
            <a:off x="1965325" y="2435225"/>
            <a:ext cx="1800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Straight Connector 89"/>
          <p:cNvCxnSpPr>
            <a:cxnSpLocks noChangeShapeType="1"/>
          </p:cNvCxnSpPr>
          <p:nvPr/>
        </p:nvCxnSpPr>
        <p:spPr bwMode="auto">
          <a:xfrm>
            <a:off x="5133975" y="2435225"/>
            <a:ext cx="1800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Straight Connector 90"/>
          <p:cNvCxnSpPr>
            <a:cxnSpLocks noChangeShapeType="1"/>
          </p:cNvCxnSpPr>
          <p:nvPr/>
        </p:nvCxnSpPr>
        <p:spPr bwMode="auto">
          <a:xfrm>
            <a:off x="1979613" y="2133600"/>
            <a:ext cx="17287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Straight Connector 92"/>
          <p:cNvCxnSpPr>
            <a:cxnSpLocks noChangeShapeType="1"/>
          </p:cNvCxnSpPr>
          <p:nvPr/>
        </p:nvCxnSpPr>
        <p:spPr bwMode="auto">
          <a:xfrm>
            <a:off x="5192713" y="2133600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Straight Connector 93"/>
          <p:cNvCxnSpPr>
            <a:cxnSpLocks noChangeShapeType="1"/>
          </p:cNvCxnSpPr>
          <p:nvPr/>
        </p:nvCxnSpPr>
        <p:spPr bwMode="auto">
          <a:xfrm>
            <a:off x="1979613" y="1773238"/>
            <a:ext cx="1597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Straight Connector 95"/>
          <p:cNvCxnSpPr>
            <a:cxnSpLocks noChangeShapeType="1"/>
          </p:cNvCxnSpPr>
          <p:nvPr/>
        </p:nvCxnSpPr>
        <p:spPr bwMode="auto">
          <a:xfrm>
            <a:off x="5364163" y="1773238"/>
            <a:ext cx="1597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4" name="TextBox 98"/>
          <p:cNvSpPr txBox="1">
            <a:spLocks noChangeArrowheads="1"/>
          </p:cNvSpPr>
          <p:nvPr/>
        </p:nvSpPr>
        <p:spPr bwMode="auto">
          <a:xfrm>
            <a:off x="2339975" y="5467350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600">
                <a:latin typeface="Trebuchet MS" panose="020B0603020202020204" pitchFamily="34" charset="0"/>
              </a:rPr>
              <a:t>Expert groups</a:t>
            </a:r>
          </a:p>
        </p:txBody>
      </p:sp>
      <p:sp>
        <p:nvSpPr>
          <p:cNvPr id="5145" name="Right Brace 99"/>
          <p:cNvSpPr>
            <a:spLocks/>
          </p:cNvSpPr>
          <p:nvPr/>
        </p:nvSpPr>
        <p:spPr bwMode="auto">
          <a:xfrm rot="5400000">
            <a:off x="2861469" y="4707732"/>
            <a:ext cx="396875" cy="1150937"/>
          </a:xfrm>
          <a:prstGeom prst="rightBrace">
            <a:avLst>
              <a:gd name="adj1" fmla="val 831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latin typeface="Trebuchet MS" panose="020B0603020202020204" pitchFamily="34" charset="0"/>
            </a:endParaRPr>
          </a:p>
        </p:txBody>
      </p:sp>
      <p:sp>
        <p:nvSpPr>
          <p:cNvPr id="5146" name="TextBox 100"/>
          <p:cNvSpPr txBox="1">
            <a:spLocks noChangeArrowheads="1"/>
          </p:cNvSpPr>
          <p:nvPr/>
        </p:nvSpPr>
        <p:spPr bwMode="auto">
          <a:xfrm>
            <a:off x="3827558" y="5445125"/>
            <a:ext cx="1588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600">
                <a:latin typeface="Trebuchet MS" panose="020B0603020202020204" pitchFamily="34" charset="0"/>
              </a:rPr>
              <a:t>Advice drafting</a:t>
            </a:r>
          </a:p>
        </p:txBody>
      </p:sp>
      <p:sp>
        <p:nvSpPr>
          <p:cNvPr id="5147" name="Right Brace 101"/>
          <p:cNvSpPr>
            <a:spLocks/>
          </p:cNvSpPr>
          <p:nvPr/>
        </p:nvSpPr>
        <p:spPr bwMode="auto">
          <a:xfrm rot="5400000">
            <a:off x="4373563" y="4706938"/>
            <a:ext cx="396875" cy="1152525"/>
          </a:xfrm>
          <a:prstGeom prst="righ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latin typeface="Trebuchet MS" panose="020B0603020202020204" pitchFamily="34" charset="0"/>
            </a:endParaRPr>
          </a:p>
        </p:txBody>
      </p:sp>
      <p:sp>
        <p:nvSpPr>
          <p:cNvPr id="5148" name="Right Brace 102"/>
          <p:cNvSpPr>
            <a:spLocks/>
          </p:cNvSpPr>
          <p:nvPr/>
        </p:nvSpPr>
        <p:spPr bwMode="auto">
          <a:xfrm rot="5400000">
            <a:off x="7073900" y="5030788"/>
            <a:ext cx="396875" cy="504825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latin typeface="Trebuchet MS" panose="020B0603020202020204" pitchFamily="34" charset="0"/>
            </a:endParaRPr>
          </a:p>
        </p:txBody>
      </p:sp>
      <p:sp>
        <p:nvSpPr>
          <p:cNvPr id="5149" name="TextBox 103"/>
          <p:cNvSpPr txBox="1">
            <a:spLocks noChangeArrowheads="1"/>
          </p:cNvSpPr>
          <p:nvPr/>
        </p:nvSpPr>
        <p:spPr bwMode="auto">
          <a:xfrm>
            <a:off x="6320655" y="5445125"/>
            <a:ext cx="1931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600">
                <a:latin typeface="Trebuchet MS" panose="020B0603020202020204" pitchFamily="34" charset="0"/>
              </a:rPr>
              <a:t>Quota negotiations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45504" y="215016"/>
            <a:ext cx="7772400" cy="791692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The catch advice process – scientific advice</a:t>
            </a:r>
          </a:p>
        </p:txBody>
      </p:sp>
      <p:pic>
        <p:nvPicPr>
          <p:cNvPr id="6147" name="Picture 2" descr="http://ices.dk/SiteCollectionImages/advice/ICES-Advisory-Process-fi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37436" r="10770" b="12308"/>
          <a:stretch>
            <a:fillRect/>
          </a:stretch>
        </p:blipFill>
        <p:spPr bwMode="auto">
          <a:xfrm>
            <a:off x="2914650" y="2779713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4138613" y="1916113"/>
            <a:ext cx="2087562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AFBI</a:t>
            </a:r>
          </a:p>
        </p:txBody>
      </p:sp>
      <p:sp>
        <p:nvSpPr>
          <p:cNvPr id="6149" name="Isosceles Triangle 14"/>
          <p:cNvSpPr>
            <a:spLocks noChangeArrowheads="1"/>
          </p:cNvSpPr>
          <p:nvPr/>
        </p:nvSpPr>
        <p:spPr bwMode="auto">
          <a:xfrm rot="10800000">
            <a:off x="4138613" y="2276475"/>
            <a:ext cx="576262" cy="5032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6150" name="Isosceles Triangle 15"/>
          <p:cNvSpPr>
            <a:spLocks noChangeArrowheads="1"/>
          </p:cNvSpPr>
          <p:nvPr/>
        </p:nvSpPr>
        <p:spPr bwMode="auto">
          <a:xfrm rot="10800000">
            <a:off x="5651500" y="2276475"/>
            <a:ext cx="574675" cy="5032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395287" y="1484313"/>
            <a:ext cx="8326681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1800" dirty="0">
                <a:latin typeface="Trebuchet MS" panose="020B0603020202020204" pitchFamily="34" charset="0"/>
                <a:cs typeface="+mn-cs"/>
              </a:rPr>
              <a:t>AFBI’s role within the International Council for Exploration of the Seas (ICES):</a:t>
            </a:r>
          </a:p>
          <a:p>
            <a:pPr eaLnBrk="0" hangingPunct="0">
              <a:defRPr/>
            </a:pPr>
            <a:endParaRPr lang="en-GB" sz="1800" dirty="0">
              <a:latin typeface="Trebuchet MS" panose="020B0603020202020204" pitchFamily="34" charset="0"/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GB" sz="1800" dirty="0">
                <a:latin typeface="Trebuchet MS" panose="020B0603020202020204" pitchFamily="34" charset="0"/>
                <a:cs typeface="+mn-cs"/>
              </a:rPr>
              <a:t>Assessment input</a:t>
            </a:r>
          </a:p>
          <a:p>
            <a:pPr marL="292100" indent="-2921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Data collection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  <a:defRPr/>
            </a:pPr>
            <a:endParaRPr lang="en-GB" sz="1800" dirty="0">
              <a:latin typeface="Trebuchet MS" panose="020B0603020202020204" pitchFamily="34" charset="0"/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GB" sz="1800" dirty="0">
                <a:latin typeface="Trebuchet MS" panose="020B0603020202020204" pitchFamily="34" charset="0"/>
                <a:cs typeface="+mn-cs"/>
              </a:rPr>
              <a:t>Expertise:</a:t>
            </a:r>
          </a:p>
          <a:p>
            <a:pPr marL="292100" indent="-2921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Model construction</a:t>
            </a:r>
          </a:p>
          <a:p>
            <a:pPr marL="292100" indent="-2921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Annual advice updates</a:t>
            </a:r>
          </a:p>
          <a:p>
            <a:pPr marL="292100" indent="-292100" eaLnBrk="0" hangingPunct="0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dirty="0">
                <a:solidFill>
                  <a:srgbClr val="006666"/>
                </a:solidFill>
                <a:latin typeface="Trebuchet MS" panose="020B0603020202020204" pitchFamily="34" charset="0"/>
                <a:cs typeface="Arial" charset="0"/>
              </a:rPr>
              <a:t>Advice review</a:t>
            </a:r>
          </a:p>
          <a:p>
            <a:pPr eaLnBrk="0" hangingPunct="0">
              <a:buFont typeface="Arial" charset="0"/>
              <a:buChar char="•"/>
              <a:defRPr/>
            </a:pPr>
            <a:endParaRPr lang="en-GB" sz="1800" dirty="0">
              <a:latin typeface="Trebuchet MS" panose="020B0603020202020204" pitchFamily="34" charset="0"/>
              <a:cs typeface="+mn-cs"/>
            </a:endParaRPr>
          </a:p>
          <a:p>
            <a:pPr eaLnBrk="0" hangingPunct="0">
              <a:defRPr/>
            </a:pPr>
            <a:r>
              <a:rPr lang="en-GB" sz="1800" dirty="0">
                <a:latin typeface="Trebuchet MS" panose="020B0603020202020204" pitchFamily="34" charset="0"/>
                <a:cs typeface="+mn-cs"/>
              </a:rPr>
              <a:t>  </a:t>
            </a:r>
          </a:p>
        </p:txBody>
      </p:sp>
      <p:sp>
        <p:nvSpPr>
          <p:cNvPr id="22" name="L-Shape 21"/>
          <p:cNvSpPr/>
          <p:nvPr/>
        </p:nvSpPr>
        <p:spPr bwMode="auto">
          <a:xfrm rot="5400000">
            <a:off x="3634582" y="2059781"/>
            <a:ext cx="3168650" cy="4608513"/>
          </a:xfrm>
          <a:prstGeom prst="corner">
            <a:avLst>
              <a:gd name="adj1" fmla="val 74050"/>
              <a:gd name="adj2" fmla="val 24506"/>
            </a:avLst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Arial" charset="0"/>
              <a:cs typeface="+mn-cs"/>
            </a:endParaRPr>
          </a:p>
        </p:txBody>
      </p:sp>
      <p:pic>
        <p:nvPicPr>
          <p:cNvPr id="6153" name="Picture 2" descr="ICES Web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932238"/>
            <a:ext cx="1552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4" name="Straight Arrow Connector 11"/>
          <p:cNvCxnSpPr>
            <a:cxnSpLocks noChangeShapeType="1"/>
          </p:cNvCxnSpPr>
          <p:nvPr/>
        </p:nvCxnSpPr>
        <p:spPr bwMode="auto">
          <a:xfrm>
            <a:off x="7451725" y="5445125"/>
            <a:ext cx="4333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5" name="Isosceles Triangle 14"/>
          <p:cNvSpPr>
            <a:spLocks noChangeArrowheads="1"/>
          </p:cNvSpPr>
          <p:nvPr/>
        </p:nvSpPr>
        <p:spPr bwMode="auto">
          <a:xfrm rot="10800000">
            <a:off x="8027988" y="4652963"/>
            <a:ext cx="576262" cy="5032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6156" name="Picture 13" descr="E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9001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7932738" y="4365625"/>
            <a:ext cx="792162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GB" sz="12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AFBI / </a:t>
            </a:r>
          </a:p>
          <a:p>
            <a:pPr algn="ctr" eaLnBrk="0" hangingPunct="0">
              <a:defRPr/>
            </a:pPr>
            <a:r>
              <a:rPr lang="en-GB" sz="12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DEARA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75420" y="149837"/>
            <a:ext cx="7772400" cy="746979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006666"/>
                </a:solidFill>
                <a:latin typeface="Trebuchet MS" panose="020B0603020202020204" pitchFamily="34" charset="0"/>
              </a:rPr>
              <a:t>Benchmarking - Irish Sea haddock</a:t>
            </a:r>
          </a:p>
        </p:txBody>
      </p:sp>
      <p:pic>
        <p:nvPicPr>
          <p:cNvPr id="7171" name="Picture 6" descr="RecruitmentGraph7524_2_had-iris_2016_7524_2016591642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0" y="1352305"/>
            <a:ext cx="4252062" cy="229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SSBGraph7524_4_had-iris_2016_7524_2016591642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56" y="1352305"/>
            <a:ext cx="4214898" cy="227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17297"/>
              </p:ext>
            </p:extLst>
          </p:nvPr>
        </p:nvGraphicFramePr>
        <p:xfrm>
          <a:off x="1151795" y="3921370"/>
          <a:ext cx="6840413" cy="1943101"/>
        </p:xfrm>
        <a:graphic>
          <a:graphicData uri="http://schemas.openxmlformats.org/drawingml/2006/table">
            <a:tbl>
              <a:tblPr/>
              <a:tblGrid>
                <a:gridCol w="1093232"/>
                <a:gridCol w="421196"/>
                <a:gridCol w="475522"/>
                <a:gridCol w="475522"/>
                <a:gridCol w="382296"/>
                <a:gridCol w="997323"/>
                <a:gridCol w="183100"/>
                <a:gridCol w="530519"/>
                <a:gridCol w="475522"/>
                <a:gridCol w="459426"/>
                <a:gridCol w="366199"/>
                <a:gridCol w="980556"/>
              </a:tblGrid>
              <a:tr h="241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Fishing pressure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Stock size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2013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2014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2015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2014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2015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2016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6731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Maximum sustainable yield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000" baseline="-25000">
                          <a:latin typeface="Calibri"/>
                          <a:ea typeface="MS Mincho"/>
                          <a:cs typeface="Times New Roman"/>
                        </a:rPr>
                        <a:t>MSY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MSY B</a:t>
                      </a:r>
                      <a:r>
                        <a:rPr lang="en-US" sz="1000" baseline="-25000">
                          <a:latin typeface="Calibri"/>
                          <a:ea typeface="MS Mincho"/>
                          <a:cs typeface="Times New Roman"/>
                        </a:rPr>
                        <a:t>trigger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2123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Precautionary approach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000" baseline="-25000" dirty="0" err="1">
                          <a:latin typeface="Calibri"/>
                          <a:ea typeface="MS Mincho"/>
                          <a:cs typeface="Times New Roman"/>
                        </a:rPr>
                        <a:t>pa</a:t>
                      </a: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000" baseline="-25000" dirty="0" err="1">
                          <a:latin typeface="Calibri"/>
                          <a:ea typeface="MS Mincho"/>
                          <a:cs typeface="Times New Roman"/>
                        </a:rPr>
                        <a:t>lim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Calibri"/>
                          <a:ea typeface="MS Mincho"/>
                          <a:cs typeface="Times New Roman"/>
                        </a:rPr>
                        <a:t>B</a:t>
                      </a:r>
                      <a:r>
                        <a:rPr lang="en-US" sz="1000" baseline="-25000" dirty="0" err="1">
                          <a:latin typeface="Calibri"/>
                          <a:ea typeface="MS Mincho"/>
                          <a:cs typeface="Times New Roman"/>
                        </a:rPr>
                        <a:t>pa</a:t>
                      </a: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000" dirty="0" err="1">
                          <a:latin typeface="Calibri"/>
                          <a:ea typeface="MS Mincho"/>
                          <a:cs typeface="Times New Roman"/>
                        </a:rPr>
                        <a:t>B</a:t>
                      </a:r>
                      <a:r>
                        <a:rPr lang="en-US" sz="1000" baseline="-25000" dirty="0" err="1">
                          <a:latin typeface="Calibri"/>
                          <a:ea typeface="MS Mincho"/>
                          <a:cs typeface="Times New Roman"/>
                        </a:rPr>
                        <a:t>lim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MS Mincho"/>
                          <a:cs typeface="Times New Roman"/>
                        </a:rPr>
                        <a:t>?</a:t>
                      </a:r>
                      <a:endParaRPr lang="en-GB" sz="14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Management plan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000" baseline="-25000">
                          <a:latin typeface="Calibri"/>
                          <a:ea typeface="MS Mincho"/>
                          <a:cs typeface="Times New Roman"/>
                        </a:rPr>
                        <a:t>MGT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GB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SSB</a:t>
                      </a:r>
                      <a:r>
                        <a:rPr lang="en-US" sz="1000" baseline="-25000" dirty="0">
                          <a:latin typeface="Calibri"/>
                          <a:ea typeface="MS Mincho"/>
                          <a:cs typeface="Times New Roman"/>
                        </a:rPr>
                        <a:t>MGT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GB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46" marR="64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765542" y="92198"/>
            <a:ext cx="7921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006666"/>
                </a:solidFill>
                <a:latin typeface="Trebuchet MS" panose="020B0603020202020204" pitchFamily="34" charset="0"/>
              </a:rPr>
              <a:t>Irish Sea haddock – case study</a:t>
            </a:r>
            <a:br>
              <a:rPr lang="en-GB" altLang="en-US" sz="3200" b="1" dirty="0">
                <a:solidFill>
                  <a:srgbClr val="006666"/>
                </a:solidFill>
                <a:latin typeface="Trebuchet MS" panose="020B0603020202020204" pitchFamily="34" charset="0"/>
              </a:rPr>
            </a:br>
            <a:r>
              <a:rPr lang="en-GB" altLang="en-US" b="1" i="1" dirty="0">
                <a:solidFill>
                  <a:srgbClr val="006666"/>
                </a:solidFill>
                <a:latin typeface="Trebuchet MS" panose="020B0603020202020204" pitchFamily="34" charset="0"/>
              </a:rPr>
              <a:t>AFBI led </a:t>
            </a:r>
            <a:r>
              <a:rPr lang="en-GB" altLang="en-US" b="1" i="1" dirty="0" err="1">
                <a:solidFill>
                  <a:srgbClr val="006666"/>
                </a:solidFill>
                <a:latin typeface="Trebuchet MS" panose="020B0603020202020204" pitchFamily="34" charset="0"/>
              </a:rPr>
              <a:t>WKIrish</a:t>
            </a:r>
            <a:r>
              <a:rPr lang="en-GB" altLang="en-US" b="1" i="1" dirty="0">
                <a:solidFill>
                  <a:srgbClr val="006666"/>
                </a:solidFill>
                <a:latin typeface="Trebuchet MS" panose="020B0603020202020204" pitchFamily="34" charset="0"/>
              </a:rPr>
              <a:t> ‘Benchmark’  January 2017</a:t>
            </a:r>
            <a:endParaRPr lang="en-GB" altLang="en-US" b="1" dirty="0">
              <a:solidFill>
                <a:srgbClr val="006666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5" name="Picture 7" descr="RV Corystes AFBI phot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6339" r="8145"/>
          <a:stretch>
            <a:fillRect/>
          </a:stretch>
        </p:blipFill>
        <p:spPr bwMode="auto">
          <a:xfrm>
            <a:off x="179388" y="1484313"/>
            <a:ext cx="28082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Juv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r="1875" b="19231"/>
          <a:stretch>
            <a:fillRect/>
          </a:stretch>
        </p:blipFill>
        <p:spPr bwMode="auto">
          <a:xfrm>
            <a:off x="179388" y="3716338"/>
            <a:ext cx="28082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SPARKLING S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http://politicsoftheplate.com/wp-content/uploads/2011/01/halibu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0"/>
          <a:stretch>
            <a:fillRect/>
          </a:stretch>
        </p:blipFill>
        <p:spPr bwMode="auto">
          <a:xfrm>
            <a:off x="3203575" y="3716338"/>
            <a:ext cx="27368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RecruitmentGraph7524_2_had-iris_2016_7524_2016591642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28082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LandingsGraph6748_1_had-iris_2015_6748_201511271254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5157788"/>
            <a:ext cx="28082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965200" y="1104901"/>
            <a:ext cx="146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altLang="en-US" sz="1600" b="1">
                <a:solidFill>
                  <a:srgbClr val="006666"/>
                </a:solidFill>
                <a:latin typeface="Trebuchet MS" panose="020B0603020202020204" pitchFamily="34" charset="0"/>
              </a:rPr>
              <a:t>Survey series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3928695" y="1104901"/>
            <a:ext cx="1372492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altLang="en-US" sz="1600" b="1">
                <a:solidFill>
                  <a:srgbClr val="006666"/>
                </a:solidFill>
                <a:latin typeface="Trebuchet MS" panose="020B0603020202020204" pitchFamily="34" charset="0"/>
              </a:rPr>
              <a:t>Fishery data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6804025" y="1104901"/>
            <a:ext cx="1579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altLang="en-US" sz="1600" b="1">
                <a:solidFill>
                  <a:srgbClr val="006666"/>
                </a:solidFill>
                <a:latin typeface="Trebuchet MS" panose="020B0603020202020204" pitchFamily="34" charset="0"/>
              </a:rPr>
              <a:t>Biological data</a:t>
            </a:r>
          </a:p>
        </p:txBody>
      </p:sp>
      <p:pic>
        <p:nvPicPr>
          <p:cNvPr id="8204" name="Picture 7" descr="C:\Users\2336703\Desktop\DiskAshur\WKIRISH\HAD_MAT_L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12" y="3355853"/>
            <a:ext cx="23764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7303112" y="3284415"/>
            <a:ext cx="954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>
                <a:latin typeface="Trebuchet MS" panose="020B0603020202020204" pitchFamily="34" charset="0"/>
              </a:rPr>
              <a:t>Maturity</a:t>
            </a: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7455512" y="4724278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400">
                <a:latin typeface="Trebuchet MS" panose="020B0603020202020204" pitchFamily="34" charset="0"/>
              </a:rPr>
              <a:t>Year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 rot="16200000">
            <a:off x="5918018" y="3917034"/>
            <a:ext cx="731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400">
                <a:latin typeface="Trebuchet MS" panose="020B0603020202020204" pitchFamily="34" charset="0"/>
              </a:rPr>
              <a:t>Length</a:t>
            </a:r>
          </a:p>
        </p:txBody>
      </p:sp>
      <p:pic>
        <p:nvPicPr>
          <p:cNvPr id="8208" name="Picture 8" descr="âge morue mer du nord-manche es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77299" b="2751"/>
          <a:stretch>
            <a:fillRect/>
          </a:stretch>
        </p:blipFill>
        <p:spPr bwMode="auto">
          <a:xfrm>
            <a:off x="6446351" y="1967646"/>
            <a:ext cx="2403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6933790" y="1607283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dirty="0">
                <a:latin typeface="Trebuchet MS" panose="020B0603020202020204" pitchFamily="34" charset="0"/>
              </a:rPr>
              <a:t>Age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153380" y="198926"/>
            <a:ext cx="7058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006666"/>
                </a:solidFill>
                <a:latin typeface="Trebuchet MS" panose="020B0603020202020204" pitchFamily="34" charset="0"/>
              </a:rPr>
              <a:t>Irish Sea haddock – case study</a:t>
            </a:r>
            <a:br>
              <a:rPr lang="en-GB" altLang="en-US" sz="3200" b="1" dirty="0">
                <a:solidFill>
                  <a:srgbClr val="006666"/>
                </a:solidFill>
                <a:latin typeface="Trebuchet MS" panose="020B0603020202020204" pitchFamily="34" charset="0"/>
              </a:rPr>
            </a:br>
            <a:r>
              <a:rPr lang="en-GB" altLang="en-US" b="1" i="1" dirty="0">
                <a:solidFill>
                  <a:srgbClr val="006666"/>
                </a:solidFill>
                <a:latin typeface="Trebuchet MS" panose="020B0603020202020204" pitchFamily="34" charset="0"/>
              </a:rPr>
              <a:t>AFBI led </a:t>
            </a:r>
            <a:r>
              <a:rPr lang="en-GB" altLang="en-US" b="1" i="1" dirty="0" err="1">
                <a:solidFill>
                  <a:srgbClr val="006666"/>
                </a:solidFill>
                <a:latin typeface="Trebuchet MS" panose="020B0603020202020204" pitchFamily="34" charset="0"/>
              </a:rPr>
              <a:t>WKIrish</a:t>
            </a:r>
            <a:r>
              <a:rPr lang="en-GB" altLang="en-US" b="1" i="1" dirty="0">
                <a:solidFill>
                  <a:srgbClr val="006666"/>
                </a:solidFill>
                <a:latin typeface="Trebuchet MS" panose="020B0603020202020204" pitchFamily="34" charset="0"/>
              </a:rPr>
              <a:t> ‘Benchmark’  January 2017</a:t>
            </a:r>
            <a:endParaRPr lang="en-GB" altLang="en-US" b="1" dirty="0">
              <a:solidFill>
                <a:srgbClr val="006666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668826" y="1557338"/>
            <a:ext cx="8273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6666"/>
                </a:solidFill>
                <a:latin typeface="Trebuchet MS" panose="020B0603020202020204" pitchFamily="34" charset="0"/>
              </a:rPr>
              <a:t>Population model                     Maximum Sustainable Yield</a:t>
            </a:r>
          </a:p>
        </p:txBody>
      </p:sp>
      <p:pic>
        <p:nvPicPr>
          <p:cNvPr id="9220" name="Picture 5" descr="C:\NFT\ASAPV30\Fig1_Run2Comp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9" y="2083777"/>
            <a:ext cx="3994226" cy="42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9" y="2461847"/>
            <a:ext cx="4331906" cy="26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74" y="4384309"/>
            <a:ext cx="64738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98" y="870438"/>
            <a:ext cx="6049890" cy="327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9"/>
          <p:cNvSpPr txBox="1">
            <a:spLocks noChangeArrowheads="1"/>
          </p:cNvSpPr>
          <p:nvPr/>
        </p:nvSpPr>
        <p:spPr bwMode="auto">
          <a:xfrm>
            <a:off x="308219" y="197705"/>
            <a:ext cx="8384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6666"/>
                </a:solidFill>
                <a:latin typeface="Trebuchet MS" panose="020B0603020202020204" pitchFamily="34" charset="0"/>
              </a:rPr>
              <a:t>Present Irish Sea haddock – updated advice 2017</a:t>
            </a:r>
          </a:p>
        </p:txBody>
      </p:sp>
      <p:sp>
        <p:nvSpPr>
          <p:cNvPr id="10245" name="TextBox 20"/>
          <p:cNvSpPr txBox="1">
            <a:spLocks noChangeArrowheads="1"/>
          </p:cNvSpPr>
          <p:nvPr/>
        </p:nvSpPr>
        <p:spPr bwMode="auto">
          <a:xfrm>
            <a:off x="700088" y="6202119"/>
            <a:ext cx="614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latin typeface="Trebuchet MS" panose="020B0603020202020204" pitchFamily="34" charset="0"/>
              </a:rPr>
              <a:t>Catch advice revised from </a:t>
            </a:r>
            <a:r>
              <a:rPr lang="en-GB" altLang="en-US" b="1" dirty="0">
                <a:solidFill>
                  <a:srgbClr val="FF0000"/>
                </a:solidFill>
                <a:latin typeface="Trebuchet MS" panose="020B0603020202020204" pitchFamily="34" charset="0"/>
              </a:rPr>
              <a:t>1286t</a:t>
            </a:r>
            <a:r>
              <a:rPr lang="en-GB" altLang="en-US" dirty="0">
                <a:latin typeface="Trebuchet MS" panose="020B0603020202020204" pitchFamily="34" charset="0"/>
              </a:rPr>
              <a:t>  to </a:t>
            </a:r>
            <a:r>
              <a:rPr lang="en-GB" altLang="en-US" b="1" dirty="0">
                <a:solidFill>
                  <a:srgbClr val="FF0000"/>
                </a:solidFill>
                <a:latin typeface="Trebuchet MS" panose="020B0603020202020204" pitchFamily="34" charset="0"/>
              </a:rPr>
              <a:t>3061t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BI Corporate Template">
  <a:themeElements>
    <a:clrScheme name="AFBI Corporat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BI Corporate 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AFBI Corpora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FBI Corporat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5313c0-c1e6-4122-afa9-da1ccdba405d"/>
    <TaxKeywordTaxHTField xmlns="4d5313c0-c1e6-4122-afa9-da1ccdba405d">
      <Terms xmlns="http://schemas.microsoft.com/office/infopath/2007/PartnerControls"/>
    </TaxKeywordTaxHTField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325D2FEAE694DB5E47C2A322102FB" ma:contentTypeVersion="" ma:contentTypeDescription="Create a new document." ma:contentTypeScope="" ma:versionID="b22535f80431d280c397278540cded25">
  <xsd:schema xmlns:xsd="http://www.w3.org/2001/XMLSchema" xmlns:xs="http://www.w3.org/2001/XMLSchema" xmlns:p="http://schemas.microsoft.com/office/2006/metadata/properties" xmlns:ns2="4d5313c0-c1e6-4122-afa9-da1ccdba405d" targetNamespace="http://schemas.microsoft.com/office/2006/metadata/properties" ma:root="true" ma:fieldsID="8aa39fd3aae763627e88dc6ae49309a4" ns2:_="">
    <xsd:import namespace="4d5313c0-c1e6-4122-afa9-da1ccdba405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313c0-c1e6-4122-afa9-da1ccdba405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535ea34-4ec8-4f57-b85b-d8a79460f0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2cc2698-5fc4-4ff6-b1d3-64e75efa1efc}" ma:internalName="TaxCatchAll" ma:showField="CatchAllData" ma:web="4d5313c0-c1e6-4122-afa9-da1ccdba4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2cc2698-5fc4-4ff6-b1d3-64e75efa1efc}" ma:internalName="TaxCatchAllLabel" ma:readOnly="true" ma:showField="CatchAllDataLabel" ma:web="4d5313c0-c1e6-4122-afa9-da1ccdba4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CAD26-0704-4AB1-8FD9-0593FBEAC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F368A-8FEF-48E0-8878-C6C24A61B1FC}">
  <ds:schemaRefs>
    <ds:schemaRef ds:uri="http://purl.org/dc/dcmitype/"/>
    <ds:schemaRef ds:uri="http://schemas.openxmlformats.org/package/2006/metadata/core-properties"/>
    <ds:schemaRef ds:uri="4d5313c0-c1e6-4122-afa9-da1ccdba405d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179255-AA37-4C6E-9504-8BCC512CA9E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A116D42-5C94-490F-9067-2622B5514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313c0-c1e6-4122-afa9-da1ccdba4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3852</TotalTime>
  <Words>278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Mincho</vt:lpstr>
      <vt:lpstr>ＭＳ Ｐゴシック</vt:lpstr>
      <vt:lpstr>Arial</vt:lpstr>
      <vt:lpstr>Calibri</vt:lpstr>
      <vt:lpstr>Osaka</vt:lpstr>
      <vt:lpstr>Times New Roman</vt:lpstr>
      <vt:lpstr>Trebuchet MS</vt:lpstr>
      <vt:lpstr>AFBI Corporate Template</vt:lpstr>
      <vt:lpstr>Fish stock Assessment Data to Inform Fishing Quotas </vt:lpstr>
      <vt:lpstr>PowerPoint Presentation</vt:lpstr>
      <vt:lpstr>Data driven science</vt:lpstr>
      <vt:lpstr>Two years in fisheries advice</vt:lpstr>
      <vt:lpstr>The catch advice process – scientific advice</vt:lpstr>
      <vt:lpstr>Benchmarking - Irish Sea haddock</vt:lpstr>
      <vt:lpstr>PowerPoint Presentation</vt:lpstr>
      <vt:lpstr>PowerPoint Presentation</vt:lpstr>
      <vt:lpstr>PowerPoint Presentation</vt:lpstr>
      <vt:lpstr>PowerPoint Presentation</vt:lpstr>
      <vt:lpstr>Looking ahead ... an ecosystem approach </vt:lpstr>
    </vt:vector>
  </TitlesOfParts>
  <Company>DARDNI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MeehanR</dc:creator>
  <cp:lastModifiedBy>Cliff Mason</cp:lastModifiedBy>
  <cp:revision>317</cp:revision>
  <dcterms:created xsi:type="dcterms:W3CDTF">2008-02-11T10:34:56Z</dcterms:created>
  <dcterms:modified xsi:type="dcterms:W3CDTF">2017-05-31T15:26:08Z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</Properties>
</file>