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drawings/drawing1.xml" ContentType="application/vnd.openxmlformats-officedocument.drawingml.chartshapes+xml"/>
  <Override PartName="/ppt/charts/chart2.xml" ContentType="application/vnd.openxmlformats-officedocument.drawingml.chart+xml"/>
  <Override PartName="/ppt/theme/themeOverride2.xml" ContentType="application/vnd.openxmlformats-officedocument.themeOverride+xml"/>
  <Override PartName="/ppt/drawings/drawing2.xml" ContentType="application/vnd.openxmlformats-officedocument.drawingml.chartshapes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542" r:id="rId2"/>
    <p:sldId id="560" r:id="rId3"/>
    <p:sldId id="552" r:id="rId4"/>
    <p:sldId id="553" r:id="rId5"/>
    <p:sldId id="522" r:id="rId6"/>
    <p:sldId id="531" r:id="rId7"/>
    <p:sldId id="443" r:id="rId8"/>
    <p:sldId id="558" r:id="rId9"/>
    <p:sldId id="554" r:id="rId10"/>
    <p:sldId id="545" r:id="rId11"/>
    <p:sldId id="548" r:id="rId12"/>
    <p:sldId id="544" r:id="rId13"/>
    <p:sldId id="435" r:id="rId14"/>
    <p:sldId id="434" r:id="rId15"/>
    <p:sldId id="485" r:id="rId16"/>
    <p:sldId id="524" r:id="rId17"/>
    <p:sldId id="547" r:id="rId18"/>
    <p:sldId id="516" r:id="rId19"/>
    <p:sldId id="556" r:id="rId20"/>
    <p:sldId id="557" r:id="rId21"/>
    <p:sldId id="539" r:id="rId22"/>
    <p:sldId id="541" r:id="rId23"/>
    <p:sldId id="551" r:id="rId24"/>
    <p:sldId id="521" r:id="rId25"/>
    <p:sldId id="549" r:id="rId26"/>
    <p:sldId id="561" r:id="rId27"/>
    <p:sldId id="559" r:id="rId28"/>
  </p:sldIdLst>
  <p:sldSz cx="9144000" cy="6858000" type="screen4x3"/>
  <p:notesSz cx="6799263" cy="9929813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Times New Roman" panose="02020603050405020304" pitchFamily="18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8">
          <p15:clr>
            <a:srgbClr val="A4A3A4"/>
          </p15:clr>
        </p15:guide>
        <p15:guide id="2" pos="2142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FF808"/>
    <a:srgbClr val="FFFF00"/>
    <a:srgbClr val="3366CC"/>
    <a:srgbClr val="0000FF"/>
    <a:srgbClr val="0000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3" autoAdjust="0"/>
    <p:restoredTop sz="86391" autoAdjust="0"/>
  </p:normalViewPr>
  <p:slideViewPr>
    <p:cSldViewPr>
      <p:cViewPr varScale="1">
        <p:scale>
          <a:sx n="109" d="100"/>
          <a:sy n="109" d="100"/>
        </p:scale>
        <p:origin x="996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372"/>
    </p:cViewPr>
  </p:sorterViewPr>
  <p:notesViewPr>
    <p:cSldViewPr>
      <p:cViewPr varScale="1">
        <p:scale>
          <a:sx n="76" d="100"/>
          <a:sy n="76" d="100"/>
        </p:scale>
        <p:origin x="-2166" y="-108"/>
      </p:cViewPr>
      <p:guideLst>
        <p:guide orient="horz" pos="3128"/>
        <p:guide pos="2142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handoutMaster" Target="handoutMasters/handoutMaster1.xml"/></Relationships>
</file>

<file path=ppt/_rels/viewProps.xml.rels><?xml version="1.0" encoding="UTF-8" standalone="yes"?>
<Relationships xmlns="http://schemas.openxmlformats.org/package/2006/relationships"><Relationship Id="rId2" Type="http://schemas.openxmlformats.org/officeDocument/2006/relationships/slide" Target="slides/slide17.xml"/><Relationship Id="rId1" Type="http://schemas.openxmlformats.org/officeDocument/2006/relationships/slide" Target="slides/slide16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1.xml"/><Relationship Id="rId2" Type="http://schemas.openxmlformats.org/officeDocument/2006/relationships/oleObject" Target="file:///\\ufddc1\homes\kagnew\Project%20Gromit\Milk%20Quality%20results%20290415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chartUserShapes" Target="../drawings/drawing2.xml"/><Relationship Id="rId2" Type="http://schemas.openxmlformats.org/officeDocument/2006/relationships/oleObject" Target="file:///\\ufddc1\homes\kagnew\Project%20Gromit\Milk%20Quality%20results%20290415.xlsx" TargetMode="External"/><Relationship Id="rId1" Type="http://schemas.openxmlformats.org/officeDocument/2006/relationships/themeOverride" Target="../theme/themeOverrid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 sz="1400" b="0"/>
            </a:pPr>
            <a:r>
              <a:rPr lang="en-US" sz="1400" b="0" dirty="0"/>
              <a:t>Weekly average protein levels</a:t>
            </a: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8.8231135663114191E-2"/>
          <c:y val="8.4590546724953086E-2"/>
          <c:w val="0.74993655445543539"/>
          <c:h val="0.84745585070117513"/>
        </c:manualLayout>
      </c:layout>
      <c:lineChart>
        <c:grouping val="standard"/>
        <c:varyColors val="0"/>
        <c:ser>
          <c:idx val="0"/>
          <c:order val="0"/>
          <c:tx>
            <c:strRef>
              <c:f>Protein!$F$49</c:f>
              <c:strCache>
                <c:ptCount val="1"/>
                <c:pt idx="0">
                  <c:v>Trial Ave</c:v>
                </c:pt>
              </c:strCache>
            </c:strRef>
          </c:tx>
          <c:spPr>
            <a:ln>
              <a:solidFill>
                <a:schemeClr val="accent6">
                  <a:lumMod val="75000"/>
                </a:schemeClr>
              </a:solidFill>
            </a:ln>
          </c:spPr>
          <c:marker>
            <c:symbol val="none"/>
          </c:marker>
          <c:cat>
            <c:numRef>
              <c:f>Protein!$K$53:$DP$53</c:f>
              <c:numCache>
                <c:formatCode>General</c:formatCode>
                <c:ptCount val="110"/>
                <c:pt idx="0">
                  <c:v>1</c:v>
                </c:pt>
                <c:pt idx="5">
                  <c:v>2</c:v>
                </c:pt>
                <c:pt idx="10">
                  <c:v>3</c:v>
                </c:pt>
                <c:pt idx="15">
                  <c:v>4</c:v>
                </c:pt>
                <c:pt idx="20">
                  <c:v>5</c:v>
                </c:pt>
                <c:pt idx="25">
                  <c:v>6</c:v>
                </c:pt>
                <c:pt idx="30">
                  <c:v>7</c:v>
                </c:pt>
                <c:pt idx="35">
                  <c:v>8</c:v>
                </c:pt>
                <c:pt idx="42">
                  <c:v>9</c:v>
                </c:pt>
                <c:pt idx="47">
                  <c:v>10</c:v>
                </c:pt>
                <c:pt idx="52">
                  <c:v>11</c:v>
                </c:pt>
                <c:pt idx="57">
                  <c:v>12</c:v>
                </c:pt>
                <c:pt idx="62">
                  <c:v>13</c:v>
                </c:pt>
                <c:pt idx="67">
                  <c:v>14</c:v>
                </c:pt>
                <c:pt idx="72">
                  <c:v>15</c:v>
                </c:pt>
                <c:pt idx="77">
                  <c:v>16</c:v>
                </c:pt>
                <c:pt idx="82">
                  <c:v>17</c:v>
                </c:pt>
                <c:pt idx="87">
                  <c:v>18</c:v>
                </c:pt>
                <c:pt idx="91">
                  <c:v>19</c:v>
                </c:pt>
                <c:pt idx="96">
                  <c:v>20</c:v>
                </c:pt>
                <c:pt idx="104">
                  <c:v>21</c:v>
                </c:pt>
                <c:pt idx="109">
                  <c:v>22</c:v>
                </c:pt>
              </c:numCache>
            </c:numRef>
          </c:cat>
          <c:val>
            <c:numRef>
              <c:f>Protein!$K$49:$DP$49</c:f>
              <c:numCache>
                <c:formatCode>General</c:formatCode>
                <c:ptCount val="110"/>
                <c:pt idx="0" formatCode="0.00">
                  <c:v>3.3466666666666671</c:v>
                </c:pt>
                <c:pt idx="5" formatCode="0.00">
                  <c:v>3.3284047619047628</c:v>
                </c:pt>
                <c:pt idx="10" formatCode="0.00">
                  <c:v>3.3051070707070709</c:v>
                </c:pt>
                <c:pt idx="15" formatCode="0.00">
                  <c:v>3.2968502747252741</c:v>
                </c:pt>
                <c:pt idx="20" formatCode="0.00">
                  <c:v>3.3243168055886323</c:v>
                </c:pt>
                <c:pt idx="25" formatCode="0.00">
                  <c:v>3.3376135129490394</c:v>
                </c:pt>
                <c:pt idx="30" formatCode="0.00">
                  <c:v>3.3446287878787877</c:v>
                </c:pt>
                <c:pt idx="35" formatCode="0.00">
                  <c:v>3.3281703928939996</c:v>
                </c:pt>
                <c:pt idx="42" formatCode="0.00">
                  <c:v>3.281857069143447</c:v>
                </c:pt>
                <c:pt idx="47" formatCode="0.00">
                  <c:v>3.2789222222222221</c:v>
                </c:pt>
                <c:pt idx="52" formatCode="0.00">
                  <c:v>3.3073504974557602</c:v>
                </c:pt>
                <c:pt idx="57" formatCode="0.00">
                  <c:v>3.2696727325560282</c:v>
                </c:pt>
                <c:pt idx="62" formatCode="0.00">
                  <c:v>3.2815707170740156</c:v>
                </c:pt>
                <c:pt idx="67" formatCode="0.00">
                  <c:v>3.2611463032581454</c:v>
                </c:pt>
                <c:pt idx="72" formatCode="0.00">
                  <c:v>3.2586138888888891</c:v>
                </c:pt>
                <c:pt idx="77" formatCode="0.00">
                  <c:v>3.2608061015710641</c:v>
                </c:pt>
                <c:pt idx="82" formatCode="0.00">
                  <c:v>3.2645873600454678</c:v>
                </c:pt>
                <c:pt idx="87" formatCode="0.00">
                  <c:v>3.2574818181818186</c:v>
                </c:pt>
                <c:pt idx="91" formatCode="0.00">
                  <c:v>3.257303571428571</c:v>
                </c:pt>
                <c:pt idx="96" formatCode="0.00">
                  <c:v>3.2365175210754153</c:v>
                </c:pt>
                <c:pt idx="104" formatCode="0.00">
                  <c:v>3.1990827067669172</c:v>
                </c:pt>
                <c:pt idx="109" formatCode="0.00">
                  <c:v>3.1622809523809523</c:v>
                </c:pt>
              </c:numCache>
            </c:numRef>
          </c:val>
          <c:smooth val="0"/>
        </c:ser>
        <c:ser>
          <c:idx val="3"/>
          <c:order val="1"/>
          <c:tx>
            <c:strRef>
              <c:f>Protein!$F$52</c:f>
              <c:strCache>
                <c:ptCount val="1"/>
                <c:pt idx="0">
                  <c:v>United Ave</c:v>
                </c:pt>
              </c:strCache>
            </c:strRef>
          </c:tx>
          <c:spPr>
            <a:ln>
              <a:solidFill>
                <a:schemeClr val="accent6">
                  <a:lumMod val="50000"/>
                </a:schemeClr>
              </a:solidFill>
            </a:ln>
          </c:spPr>
          <c:marker>
            <c:symbol val="none"/>
          </c:marker>
          <c:cat>
            <c:numRef>
              <c:f>Protein!$K$53:$DP$53</c:f>
              <c:numCache>
                <c:formatCode>General</c:formatCode>
                <c:ptCount val="110"/>
                <c:pt idx="0">
                  <c:v>1</c:v>
                </c:pt>
                <c:pt idx="5">
                  <c:v>2</c:v>
                </c:pt>
                <c:pt idx="10">
                  <c:v>3</c:v>
                </c:pt>
                <c:pt idx="15">
                  <c:v>4</c:v>
                </c:pt>
                <c:pt idx="20">
                  <c:v>5</c:v>
                </c:pt>
                <c:pt idx="25">
                  <c:v>6</c:v>
                </c:pt>
                <c:pt idx="30">
                  <c:v>7</c:v>
                </c:pt>
                <c:pt idx="35">
                  <c:v>8</c:v>
                </c:pt>
                <c:pt idx="42">
                  <c:v>9</c:v>
                </c:pt>
                <c:pt idx="47">
                  <c:v>10</c:v>
                </c:pt>
                <c:pt idx="52">
                  <c:v>11</c:v>
                </c:pt>
                <c:pt idx="57">
                  <c:v>12</c:v>
                </c:pt>
                <c:pt idx="62">
                  <c:v>13</c:v>
                </c:pt>
                <c:pt idx="67">
                  <c:v>14</c:v>
                </c:pt>
                <c:pt idx="72">
                  <c:v>15</c:v>
                </c:pt>
                <c:pt idx="77">
                  <c:v>16</c:v>
                </c:pt>
                <c:pt idx="82">
                  <c:v>17</c:v>
                </c:pt>
                <c:pt idx="87">
                  <c:v>18</c:v>
                </c:pt>
                <c:pt idx="91">
                  <c:v>19</c:v>
                </c:pt>
                <c:pt idx="96">
                  <c:v>20</c:v>
                </c:pt>
                <c:pt idx="104">
                  <c:v>21</c:v>
                </c:pt>
                <c:pt idx="109">
                  <c:v>22</c:v>
                </c:pt>
              </c:numCache>
            </c:numRef>
          </c:cat>
          <c:val>
            <c:numRef>
              <c:f>Protein!$K$52:$DP$52</c:f>
              <c:numCache>
                <c:formatCode>General</c:formatCode>
                <c:ptCount val="110"/>
                <c:pt idx="0">
                  <c:v>3.34</c:v>
                </c:pt>
                <c:pt idx="5">
                  <c:v>3.32</c:v>
                </c:pt>
                <c:pt idx="10">
                  <c:v>3.29</c:v>
                </c:pt>
                <c:pt idx="15">
                  <c:v>3.28</c:v>
                </c:pt>
                <c:pt idx="20">
                  <c:v>3.26</c:v>
                </c:pt>
                <c:pt idx="25">
                  <c:v>3.29</c:v>
                </c:pt>
                <c:pt idx="30">
                  <c:v>3.28</c:v>
                </c:pt>
                <c:pt idx="35">
                  <c:v>3.26</c:v>
                </c:pt>
                <c:pt idx="42">
                  <c:v>3.21</c:v>
                </c:pt>
                <c:pt idx="47">
                  <c:v>3.21</c:v>
                </c:pt>
                <c:pt idx="52">
                  <c:v>3.22</c:v>
                </c:pt>
                <c:pt idx="57">
                  <c:v>3.22</c:v>
                </c:pt>
                <c:pt idx="62">
                  <c:v>3.21</c:v>
                </c:pt>
                <c:pt idx="67">
                  <c:v>3.19</c:v>
                </c:pt>
                <c:pt idx="72">
                  <c:v>3.17</c:v>
                </c:pt>
                <c:pt idx="77">
                  <c:v>3.18</c:v>
                </c:pt>
                <c:pt idx="82">
                  <c:v>3.17</c:v>
                </c:pt>
                <c:pt idx="87">
                  <c:v>3.17</c:v>
                </c:pt>
                <c:pt idx="91">
                  <c:v>3.16</c:v>
                </c:pt>
                <c:pt idx="96">
                  <c:v>3.16</c:v>
                </c:pt>
                <c:pt idx="104">
                  <c:v>3.16</c:v>
                </c:pt>
                <c:pt idx="109">
                  <c:v>3.15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560414656"/>
        <c:axId val="560418576"/>
      </c:lineChart>
      <c:catAx>
        <c:axId val="56041465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560418576"/>
        <c:crosses val="autoZero"/>
        <c:auto val="1"/>
        <c:lblAlgn val="ctr"/>
        <c:lblOffset val="100"/>
        <c:noMultiLvlLbl val="0"/>
      </c:catAx>
      <c:valAx>
        <c:axId val="560418576"/>
        <c:scaling>
          <c:orientation val="minMax"/>
          <c:min val="3.1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Protein %</a:t>
                </a:r>
              </a:p>
            </c:rich>
          </c:tx>
          <c:overlay val="0"/>
        </c:title>
        <c:numFmt formatCode="0.00" sourceLinked="1"/>
        <c:majorTickMark val="out"/>
        <c:minorTickMark val="none"/>
        <c:tickLblPos val="nextTo"/>
        <c:txPr>
          <a:bodyPr/>
          <a:lstStyle/>
          <a:p>
            <a:pPr>
              <a:defRPr sz="900"/>
            </a:pPr>
            <a:endParaRPr lang="en-US"/>
          </a:p>
        </c:txPr>
        <c:crossAx val="560414656"/>
        <c:crosses val="autoZero"/>
        <c:crossBetween val="between"/>
      </c:valAx>
      <c:spPr>
        <a:ln>
          <a:solidFill>
            <a:sysClr val="windowText" lastClr="000000"/>
          </a:solidFill>
        </a:ln>
      </c:spPr>
    </c:plotArea>
    <c:legend>
      <c:legendPos val="t"/>
      <c:overlay val="0"/>
    </c:legend>
    <c:plotVisOnly val="1"/>
    <c:dispBlanksAs val="span"/>
    <c:showDLblsOverMax val="0"/>
  </c:chart>
  <c:externalData r:id="rId2">
    <c:autoUpdate val="0"/>
  </c:externalData>
  <c:userShapes r:id="rId3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8"/>
    </mc:Choice>
    <mc:Fallback>
      <c:style val="8"/>
    </mc:Fallback>
  </mc:AlternateContent>
  <c:clrMapOvr bg1="lt1" tx1="dk1" bg2="lt2" tx2="dk2" accent1="accent1" accent2="accent2" accent3="accent3" accent4="accent4" accent5="accent5" accent6="accent6" hlink="hlink" folHlink="folHlink"/>
  <c:chart>
    <c:title>
      <c:tx>
        <c:rich>
          <a:bodyPr/>
          <a:lstStyle/>
          <a:p>
            <a:pPr>
              <a:defRPr/>
            </a:pPr>
            <a:r>
              <a:rPr lang="en-GB" dirty="0"/>
              <a:t>Distribution of response</a:t>
            </a: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'Protein by herd'!$DZ$6</c:f>
              <c:strCache>
                <c:ptCount val="1"/>
                <c:pt idx="0">
                  <c:v>Number herds</c:v>
                </c:pt>
              </c:strCache>
            </c:strRef>
          </c:tx>
          <c:invertIfNegative val="0"/>
          <c:cat>
            <c:numRef>
              <c:f>'Protein by herd'!$DY$7:$DY$19</c:f>
              <c:numCache>
                <c:formatCode>0.00</c:formatCode>
                <c:ptCount val="13"/>
                <c:pt idx="0">
                  <c:v>-0.2</c:v>
                </c:pt>
                <c:pt idx="1">
                  <c:v>-0.15</c:v>
                </c:pt>
                <c:pt idx="2">
                  <c:v>-0.1</c:v>
                </c:pt>
                <c:pt idx="3">
                  <c:v>-0.05</c:v>
                </c:pt>
                <c:pt idx="4">
                  <c:v>0</c:v>
                </c:pt>
                <c:pt idx="5">
                  <c:v>0.05</c:v>
                </c:pt>
                <c:pt idx="6">
                  <c:v>0.1</c:v>
                </c:pt>
                <c:pt idx="7">
                  <c:v>0.15</c:v>
                </c:pt>
                <c:pt idx="8">
                  <c:v>0.2</c:v>
                </c:pt>
                <c:pt idx="9">
                  <c:v>0.25</c:v>
                </c:pt>
                <c:pt idx="10">
                  <c:v>0.3</c:v>
                </c:pt>
                <c:pt idx="11">
                  <c:v>0.35</c:v>
                </c:pt>
                <c:pt idx="12">
                  <c:v>0.4</c:v>
                </c:pt>
              </c:numCache>
            </c:numRef>
          </c:cat>
          <c:val>
            <c:numRef>
              <c:f>'Protein by herd'!$DZ$7:$DZ$19</c:f>
              <c:numCache>
                <c:formatCode>General</c:formatCode>
                <c:ptCount val="13"/>
                <c:pt idx="0">
                  <c:v>1</c:v>
                </c:pt>
                <c:pt idx="1">
                  <c:v>1</c:v>
                </c:pt>
                <c:pt idx="2">
                  <c:v>1</c:v>
                </c:pt>
                <c:pt idx="3">
                  <c:v>5</c:v>
                </c:pt>
                <c:pt idx="4">
                  <c:v>0</c:v>
                </c:pt>
                <c:pt idx="5">
                  <c:v>7</c:v>
                </c:pt>
                <c:pt idx="6">
                  <c:v>5</c:v>
                </c:pt>
                <c:pt idx="7">
                  <c:v>3</c:v>
                </c:pt>
                <c:pt idx="8">
                  <c:v>5</c:v>
                </c:pt>
                <c:pt idx="9">
                  <c:v>4</c:v>
                </c:pt>
                <c:pt idx="10">
                  <c:v>5</c:v>
                </c:pt>
                <c:pt idx="11">
                  <c:v>1</c:v>
                </c:pt>
                <c:pt idx="12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562166088"/>
        <c:axId val="562168048"/>
      </c:barChart>
      <c:catAx>
        <c:axId val="562166088"/>
        <c:scaling>
          <c:orientation val="minMax"/>
        </c:scaling>
        <c:delete val="0"/>
        <c:axPos val="b"/>
        <c:numFmt formatCode="0.00" sourceLinked="1"/>
        <c:majorTickMark val="out"/>
        <c:minorTickMark val="none"/>
        <c:tickLblPos val="nextTo"/>
        <c:crossAx val="562168048"/>
        <c:crosses val="autoZero"/>
        <c:auto val="1"/>
        <c:lblAlgn val="ctr"/>
        <c:lblOffset val="100"/>
        <c:noMultiLvlLbl val="0"/>
      </c:catAx>
      <c:valAx>
        <c:axId val="56216804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en-US" dirty="0"/>
                  <a:t>No. Herds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562166088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000"/>
      </a:pPr>
      <a:endParaRPr lang="en-US"/>
    </a:p>
  </c:txPr>
  <c:externalData r:id="rId2">
    <c:autoUpdate val="0"/>
  </c:externalData>
  <c:userShapes r:id="rId3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0.70803</cdr:x>
      <cdr:y>0.0815</cdr:y>
    </cdr:from>
    <cdr:to>
      <cdr:x>0.70836</cdr:x>
      <cdr:y>0.93791</cdr:y>
    </cdr:to>
    <cdr:sp macro="" textlink="">
      <cdr:nvSpPr>
        <cdr:cNvPr id="9" name="Straight Connector 8"/>
        <cdr:cNvSpPr/>
      </cdr:nvSpPr>
      <cdr:spPr>
        <a:xfrm xmlns:a="http://schemas.openxmlformats.org/drawingml/2006/main" flipH="1" flipV="1">
          <a:off x="5543553" y="457221"/>
          <a:ext cx="2583" cy="4804653"/>
        </a:xfrm>
        <a:prstGeom xmlns:a="http://schemas.openxmlformats.org/drawingml/2006/main" prst="line">
          <a:avLst/>
        </a:prstGeom>
        <a:ln xmlns:a="http://schemas.openxmlformats.org/drawingml/2006/main"/>
      </cdr:spPr>
      <cdr:style>
        <a:lnRef xmlns:a="http://schemas.openxmlformats.org/drawingml/2006/main" idx="3">
          <a:schemeClr val="dk1"/>
        </a:lnRef>
        <a:fillRef xmlns:a="http://schemas.openxmlformats.org/drawingml/2006/main" idx="0">
          <a:schemeClr val="dk1"/>
        </a:fillRef>
        <a:effectRef xmlns:a="http://schemas.openxmlformats.org/drawingml/2006/main" idx="2">
          <a:schemeClr val="dk1"/>
        </a:effectRef>
        <a:fontRef xmlns:a="http://schemas.openxmlformats.org/drawingml/2006/main" idx="minor">
          <a:schemeClr val="tx1"/>
        </a:fontRef>
      </cdr:style>
      <cdr:txBody>
        <a:bodyPr xmlns:a="http://schemas.openxmlformats.org/drawingml/2006/main" vertOverflow="clip"/>
        <a:lstStyle xmlns:a="http://schemas.openxmlformats.org/drawingml/2006/main"/>
        <a:p xmlns:a="http://schemas.openxmlformats.org/drawingml/2006/main">
          <a:endParaRPr lang="en-US" dirty="0"/>
        </a:p>
      </cdr:txBody>
    </cdr:sp>
  </cdr:relSizeAnchor>
  <cdr:relSizeAnchor xmlns:cdr="http://schemas.openxmlformats.org/drawingml/2006/chartDrawing">
    <cdr:from>
      <cdr:x>0.87841</cdr:x>
      <cdr:y>0.62069</cdr:y>
    </cdr:from>
    <cdr:to>
      <cdr:x>0.99752</cdr:x>
      <cdr:y>0.78621</cdr:y>
    </cdr:to>
    <cdr:sp macro="" textlink="">
      <cdr:nvSpPr>
        <cdr:cNvPr id="8" name="TextBox 7"/>
        <cdr:cNvSpPr txBox="1"/>
      </cdr:nvSpPr>
      <cdr:spPr>
        <a:xfrm xmlns:a="http://schemas.openxmlformats.org/drawingml/2006/main">
          <a:off x="6743699" y="3429000"/>
          <a:ext cx="914400" cy="914400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endParaRPr lang="en-GB" sz="1100" dirty="0"/>
        </a:p>
      </cdr:txBody>
    </cdr:sp>
  </cdr:relSizeAnchor>
  <cdr:relSizeAnchor xmlns:cdr="http://schemas.openxmlformats.org/drawingml/2006/chartDrawing">
    <cdr:from>
      <cdr:x>0.69961</cdr:x>
      <cdr:y>0.14092</cdr:y>
    </cdr:from>
    <cdr:to>
      <cdr:x>0.8309</cdr:x>
      <cdr:y>0.21395</cdr:y>
    </cdr:to>
    <cdr:sp macro="" textlink="">
      <cdr:nvSpPr>
        <cdr:cNvPr id="10" name="TextBox 9"/>
        <cdr:cNvSpPr txBox="1"/>
      </cdr:nvSpPr>
      <cdr:spPr>
        <a:xfrm xmlns:a="http://schemas.openxmlformats.org/drawingml/2006/main">
          <a:off x="5477625" y="790575"/>
          <a:ext cx="1027950" cy="409751"/>
        </a:xfrm>
        <a:prstGeom xmlns:a="http://schemas.openxmlformats.org/drawingml/2006/main" prst="rect">
          <a:avLst/>
        </a:prstGeom>
      </cdr:spPr>
      <cdr:txBody>
        <a:bodyPr xmlns:a="http://schemas.openxmlformats.org/drawingml/2006/main" vertOverflow="clip" wrap="none" rtlCol="0"/>
        <a:lstStyle xmlns:a="http://schemas.openxmlformats.org/drawingml/2006/main"/>
        <a:p xmlns:a="http://schemas.openxmlformats.org/drawingml/2006/main">
          <a:r>
            <a:rPr lang="en-GB" sz="1100" dirty="0"/>
            <a:t>Removal</a:t>
          </a:r>
          <a:r>
            <a:rPr lang="en-GB" sz="1100" baseline="0" dirty="0"/>
            <a:t> </a:t>
          </a:r>
          <a:r>
            <a:rPr lang="en-GB" sz="1100" baseline="0" dirty="0" smtClean="0"/>
            <a:t>of  trial ration</a:t>
          </a:r>
          <a:endParaRPr lang="en-GB" sz="1100" dirty="0"/>
        </a:p>
      </cdr:txBody>
    </cdr:sp>
  </cdr:relSizeAnchor>
</c:userShapes>
</file>

<file path=ppt/drawings/drawing2.xml><?xml version="1.0" encoding="utf-8"?>
<c:userShapes xmlns:c="http://schemas.openxmlformats.org/drawingml/2006/chart">
  <cdr:relSizeAnchor xmlns:cdr="http://schemas.openxmlformats.org/drawingml/2006/chartDrawing">
    <cdr:from>
      <cdr:x>0.3864</cdr:x>
      <cdr:y>0.11765</cdr:y>
    </cdr:from>
    <cdr:to>
      <cdr:x>0.3864</cdr:x>
      <cdr:y>0.92157</cdr:y>
    </cdr:to>
    <cdr:cxnSp macro="">
      <cdr:nvCxnSpPr>
        <cdr:cNvPr id="3" name="Straight Connector 2"/>
        <cdr:cNvCxnSpPr/>
      </cdr:nvCxnSpPr>
      <cdr:spPr>
        <a:xfrm xmlns:a="http://schemas.openxmlformats.org/drawingml/2006/main" flipV="1">
          <a:off x="2198079" y="432048"/>
          <a:ext cx="1" cy="2952328"/>
        </a:xfrm>
        <a:prstGeom xmlns:a="http://schemas.openxmlformats.org/drawingml/2006/main" prst="line">
          <a:avLst/>
        </a:prstGeom>
        <a:ln xmlns:a="http://schemas.openxmlformats.org/drawingml/2006/main" w="76200">
          <a:solidFill>
            <a:schemeClr val="accent6">
              <a:lumMod val="50000"/>
            </a:schemeClr>
          </a:solidFill>
        </a:ln>
      </cdr:spPr>
      <cdr:style>
        <a:lnRef xmlns:a="http://schemas.openxmlformats.org/drawingml/2006/main" idx="3">
          <a:schemeClr val="accent3"/>
        </a:lnRef>
        <a:fillRef xmlns:a="http://schemas.openxmlformats.org/drawingml/2006/main" idx="0">
          <a:schemeClr val="accent3"/>
        </a:fillRef>
        <a:effectRef xmlns:a="http://schemas.openxmlformats.org/drawingml/2006/main" idx="2">
          <a:schemeClr val="accent3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7988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7987" cy="496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31338"/>
            <a:ext cx="2947988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dirty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A5C0D1D9-8208-43AB-A5CE-BF1A829B277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47668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Notes Placeholder 7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40363" cy="44688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9" name="Slide Image Placeholder 8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7287" cy="372427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</p:spTree>
    <p:extLst>
      <p:ext uri="{BB962C8B-B14F-4D97-AF65-F5344CB8AC3E}">
        <p14:creationId xmlns:p14="http://schemas.microsoft.com/office/powerpoint/2010/main" val="162071658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072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DC89887-3706-4C0D-91CF-7571806C13F3}" type="slidenum">
              <a:rPr lang="en-US" altLang="en-US" sz="2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7</a:t>
            </a:fld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589229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7B2D1EF-DEBB-431E-A463-C2A098B3F229}" type="slidenum">
              <a:rPr lang="en-US" altLang="en-US" sz="2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10</a:t>
            </a:fld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14071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277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4DF057-75DE-4CC1-B1F2-37E5B7AD1A5F}" type="slidenum">
              <a:rPr lang="en-US" altLang="en-US" sz="2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11</a:t>
            </a:fld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475168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98B34A4-FCB1-494C-A4D4-62E5D37372F9}" type="slidenum">
              <a:rPr lang="en-US" altLang="en-US" sz="2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12</a:t>
            </a:fld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21882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3D74495-1C9E-4C18-8242-230CB4A0F21E}" type="slidenum">
              <a:rPr lang="en-US" altLang="en-US" sz="2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13</a:t>
            </a:fld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2741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5844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A5687ACF-6807-411C-B740-D3B16D20287E}" type="slidenum">
              <a:rPr lang="en-US" altLang="en-US" sz="2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23</a:t>
            </a:fld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939122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6867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19AF3C6-B134-4EFE-AF17-5EB10BC205DB}" type="slidenum">
              <a:rPr lang="en-US" altLang="en-US" sz="2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25</a:t>
            </a:fld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878668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mtClean="0"/>
          </a:p>
        </p:txBody>
      </p:sp>
      <p:sp>
        <p:nvSpPr>
          <p:cNvPr id="37892" name="Slide Number Placeholder 3"/>
          <p:cNvSpPr>
            <a:spLocks noGrp="1"/>
          </p:cNvSpPr>
          <p:nvPr>
            <p:ph type="sldNum" sz="quarter" idx="4294967295"/>
          </p:nvPr>
        </p:nvSpPr>
        <p:spPr bwMode="auto">
          <a:xfrm>
            <a:off x="3849688" y="9431338"/>
            <a:ext cx="2947987" cy="4968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C6E9F7E-86E0-49A1-9917-9773F6DF1920}" type="slidenum">
              <a:rPr lang="en-US" altLang="en-US" sz="2400">
                <a:latin typeface="Times New Roman" panose="02020603050405020304" pitchFamily="18" charset="0"/>
              </a:rPr>
              <a:pPr eaLnBrk="1" hangingPunct="1">
                <a:spcBef>
                  <a:spcPct val="0"/>
                </a:spcBef>
              </a:pPr>
              <a:t>26</a:t>
            </a:fld>
            <a:endParaRPr lang="en-US" altLang="en-US" sz="2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30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7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97963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28723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1027" y="274638"/>
            <a:ext cx="1889125" cy="63515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58890" y="274638"/>
            <a:ext cx="5519737" cy="63515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428089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90" y="274638"/>
            <a:ext cx="74898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1258888" y="1628776"/>
            <a:ext cx="3703637" cy="4997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8" y="1628776"/>
            <a:ext cx="3705225" cy="499745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774612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8890" y="274638"/>
            <a:ext cx="74898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1258888" y="1628776"/>
            <a:ext cx="7561263" cy="4997450"/>
          </a:xfrm>
        </p:spPr>
        <p:txBody>
          <a:bodyPr/>
          <a:lstStyle/>
          <a:p>
            <a:pPr lvl="0"/>
            <a:r>
              <a:rPr lang="en-US" noProof="0" dirty="0" smtClean="0"/>
              <a:t>Click icon to add table</a:t>
            </a:r>
            <a:endParaRPr lang="en-US" noProof="0" dirty="0"/>
          </a:p>
        </p:txBody>
      </p:sp>
    </p:spTree>
    <p:extLst>
      <p:ext uri="{BB962C8B-B14F-4D97-AF65-F5344CB8AC3E}">
        <p14:creationId xmlns:p14="http://schemas.microsoft.com/office/powerpoint/2010/main" val="5997576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1258888" y="274638"/>
            <a:ext cx="7561263" cy="6351587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9681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2" y="0"/>
            <a:ext cx="74898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865510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5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2129377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2" y="0"/>
            <a:ext cx="7489825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58888" y="1628776"/>
            <a:ext cx="3703637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4928" y="1628776"/>
            <a:ext cx="3705225" cy="499745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35036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2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2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378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1642" y="0"/>
            <a:ext cx="7489825" cy="114300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01031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056373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2"/>
            <a:ext cx="5111751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889381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13141096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12"/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31913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258888" y="274638"/>
            <a:ext cx="7489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58888" y="1628775"/>
            <a:ext cx="7561262" cy="499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pic>
        <p:nvPicPr>
          <p:cNvPr id="1029" name="Picture 10"/>
          <p:cNvPicPr>
            <a:picLocks noChangeAspect="1" noChangeArrowheads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381750"/>
            <a:ext cx="1187450" cy="266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+mn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000" b="1">
          <a:solidFill>
            <a:schemeClr val="tx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peg"/><Relationship Id="rId5" Type="http://schemas.openxmlformats.org/officeDocument/2006/relationships/image" Target="../media/image15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tle 1"/>
          <p:cNvSpPr>
            <a:spLocks noGrp="1"/>
          </p:cNvSpPr>
          <p:nvPr>
            <p:ph type="title"/>
          </p:nvPr>
        </p:nvSpPr>
        <p:spPr>
          <a:xfrm>
            <a:off x="1403350" y="3941763"/>
            <a:ext cx="7489825" cy="1143000"/>
          </a:xfrm>
        </p:spPr>
        <p:txBody>
          <a:bodyPr/>
          <a:lstStyle/>
          <a:p>
            <a:r>
              <a:rPr lang="en-GB" altLang="en-US" sz="3600" smtClean="0"/>
              <a:t>The Importance of Research and Innovation in the Dairy Sector</a:t>
            </a:r>
            <a:br>
              <a:rPr lang="en-GB" altLang="en-US" sz="3600" smtClean="0"/>
            </a:br>
            <a:endParaRPr lang="en-GB" altLang="en-US" sz="2800" b="0" smtClean="0"/>
          </a:p>
        </p:txBody>
      </p:sp>
      <p:sp>
        <p:nvSpPr>
          <p:cNvPr id="3" name="Title 1"/>
          <p:cNvSpPr txBox="1">
            <a:spLocks/>
          </p:cNvSpPr>
          <p:nvPr/>
        </p:nvSpPr>
        <p:spPr bwMode="auto">
          <a:xfrm>
            <a:off x="1476375" y="5599113"/>
            <a:ext cx="7489825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2400" b="0" kern="0" dirty="0" smtClean="0"/>
              <a:t>Agri Food and Biosciences Institute</a:t>
            </a:r>
          </a:p>
          <a:p>
            <a:pPr>
              <a:defRPr/>
            </a:pPr>
            <a:r>
              <a:rPr lang="en-GB" sz="2400" b="0" kern="0" dirty="0" smtClean="0"/>
              <a:t> Stakeholder Day</a:t>
            </a:r>
          </a:p>
          <a:p>
            <a:pPr>
              <a:defRPr/>
            </a:pPr>
            <a:r>
              <a:rPr lang="en-GB" sz="2000" b="0" kern="0" dirty="0" smtClean="0"/>
              <a:t>1</a:t>
            </a:r>
            <a:r>
              <a:rPr lang="en-GB" sz="2000" b="0" kern="0" baseline="30000" dirty="0" smtClean="0"/>
              <a:t>st</a:t>
            </a:r>
            <a:r>
              <a:rPr lang="en-GB" sz="2000" b="0" kern="0" dirty="0" smtClean="0"/>
              <a:t> June 2017</a:t>
            </a:r>
            <a:endParaRPr lang="en-GB" sz="2000" b="0" kern="0" dirty="0"/>
          </a:p>
        </p:txBody>
      </p:sp>
      <p:pic>
        <p:nvPicPr>
          <p:cNvPr id="2052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00338" y="134938"/>
            <a:ext cx="4751387" cy="3563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067175" y="4973638"/>
            <a:ext cx="2308225" cy="8318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Dr Keith Agnew</a:t>
            </a:r>
          </a:p>
          <a:p>
            <a:pPr>
              <a:defRPr/>
            </a:pPr>
            <a:endParaRPr lang="en-GB" dirty="0">
              <a:latin typeface="+mn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1022350" y="44450"/>
            <a:ext cx="8229600" cy="1143000"/>
          </a:xfrm>
        </p:spPr>
        <p:txBody>
          <a:bodyPr/>
          <a:lstStyle/>
          <a:p>
            <a:r>
              <a:rPr lang="en-US" altLang="en-US" sz="3600" smtClean="0">
                <a:cs typeface="Arial" panose="020B0604020202020204" pitchFamily="34" charset="0"/>
              </a:rPr>
              <a:t>Limiting Factors to Grass Use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1439863" y="1412875"/>
            <a:ext cx="7669212" cy="4140200"/>
          </a:xfrm>
        </p:spPr>
        <p:txBody>
          <a:bodyPr/>
          <a:lstStyle/>
          <a:p>
            <a:r>
              <a:rPr lang="en-US" altLang="en-US" sz="2400" smtClean="0">
                <a:cs typeface="Arial" panose="020B0604020202020204" pitchFamily="34" charset="0"/>
              </a:rPr>
              <a:t>Growing grass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Soil fertility, structure, reseeding, weather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Utilisation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Infrastructure, silage management, contractors, weather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Zero grazing?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Farmer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Interest, confidence, decision making, education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Variability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The reason the US moved away from Alfalfa to Corn silage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endParaRPr lang="en-US" altLang="en-US" sz="24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1022350" y="44450"/>
            <a:ext cx="8229600" cy="1143000"/>
          </a:xfrm>
        </p:spPr>
        <p:txBody>
          <a:bodyPr/>
          <a:lstStyle/>
          <a:p>
            <a:r>
              <a:rPr lang="en-US" altLang="en-US" sz="3200" smtClean="0">
                <a:cs typeface="Arial" panose="020B0604020202020204" pitchFamily="34" charset="0"/>
              </a:rPr>
              <a:t>Technology to Improve Grass Utilisation</a:t>
            </a:r>
          </a:p>
        </p:txBody>
      </p:sp>
      <p:pic>
        <p:nvPicPr>
          <p:cNvPr id="12291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1492250"/>
            <a:ext cx="1917700" cy="2281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2" name="Picture 4" descr="https://pbs.twimg.com/media/BnsmUeKIAAEZ76q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2684463"/>
            <a:ext cx="2311400" cy="1735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0175" y="3773488"/>
            <a:ext cx="2305050" cy="2814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4" name="Picture 7" descr="http://www.strautmann.co.uk/media/90303/zero-grazing-1.jpg?mode=crop&amp;width=770&amp;height=430&amp;rnd=13121449321000000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250" y="4524375"/>
            <a:ext cx="3313113" cy="2068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5" name="Picture 9" descr="http://www.agrinet.ie/library/logo-agrinet-color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8675" y="1125538"/>
            <a:ext cx="2857500" cy="733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Right Arrow 1"/>
          <p:cNvSpPr>
            <a:spLocks noChangeArrowheads="1"/>
          </p:cNvSpPr>
          <p:nvPr/>
        </p:nvSpPr>
        <p:spPr bwMode="auto">
          <a:xfrm rot="-2216869">
            <a:off x="2265363" y="1812925"/>
            <a:ext cx="830262" cy="485775"/>
          </a:xfrm>
          <a:prstGeom prst="rightArrow">
            <a:avLst>
              <a:gd name="adj1" fmla="val 50000"/>
              <a:gd name="adj2" fmla="val 498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</p:txBody>
      </p:sp>
      <p:sp>
        <p:nvSpPr>
          <p:cNvPr id="12297" name="Right Arrow 9"/>
          <p:cNvSpPr>
            <a:spLocks noChangeArrowheads="1"/>
          </p:cNvSpPr>
          <p:nvPr/>
        </p:nvSpPr>
        <p:spPr bwMode="auto">
          <a:xfrm rot="-5400000">
            <a:off x="4084638" y="2046288"/>
            <a:ext cx="695325" cy="485775"/>
          </a:xfrm>
          <a:prstGeom prst="rightArrow">
            <a:avLst>
              <a:gd name="adj1" fmla="val 50000"/>
              <a:gd name="adj2" fmla="val 49833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</p:txBody>
      </p:sp>
      <p:sp>
        <p:nvSpPr>
          <p:cNvPr id="12298" name="Right Arrow 10"/>
          <p:cNvSpPr>
            <a:spLocks noChangeArrowheads="1"/>
          </p:cNvSpPr>
          <p:nvPr/>
        </p:nvSpPr>
        <p:spPr bwMode="auto">
          <a:xfrm rot="-8993841">
            <a:off x="5864225" y="1903413"/>
            <a:ext cx="733425" cy="484187"/>
          </a:xfrm>
          <a:prstGeom prst="rightArrow">
            <a:avLst>
              <a:gd name="adj1" fmla="val 50000"/>
              <a:gd name="adj2" fmla="val 50057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</p:txBody>
      </p:sp>
      <p:pic>
        <p:nvPicPr>
          <p:cNvPr id="12299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088" y="1803400"/>
            <a:ext cx="2365375" cy="148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Content Placeholder 2"/>
          <p:cNvSpPr>
            <a:spLocks noGrp="1"/>
          </p:cNvSpPr>
          <p:nvPr>
            <p:ph idx="1"/>
          </p:nvPr>
        </p:nvSpPr>
        <p:spPr>
          <a:xfrm>
            <a:off x="1439863" y="1412875"/>
            <a:ext cx="7669212" cy="4140200"/>
          </a:xfrm>
        </p:spPr>
        <p:txBody>
          <a:bodyPr/>
          <a:lstStyle/>
          <a:p>
            <a:r>
              <a:rPr lang="en-US" altLang="en-US" sz="2400" smtClean="0">
                <a:cs typeface="Arial" panose="020B0604020202020204" pitchFamily="34" charset="0"/>
              </a:rPr>
              <a:t>Profitability- for both ourselves and our customers.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Reduce biological variability and you reduce financial variability and risk.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Chemical measurement and biological worth are not the same thing – </a:t>
            </a:r>
            <a:r>
              <a:rPr lang="en-US" altLang="en-US" sz="2400" b="1" smtClean="0">
                <a:cs typeface="Arial" panose="020B0604020202020204" pitchFamily="34" charset="0"/>
              </a:rPr>
              <a:t>TMRs are hostile to analysis</a:t>
            </a:r>
            <a:r>
              <a:rPr lang="en-US" altLang="en-US" sz="2400" smtClean="0">
                <a:cs typeface="Arial" panose="020B0604020202020204" pitchFamily="34" charset="0"/>
              </a:rPr>
              <a:t>.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Quantifying biological synergies and antagonisms is a very real challenge. 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Measurement of microbial biomass, CO</a:t>
            </a:r>
            <a:r>
              <a:rPr lang="en-US" altLang="en-US" sz="2400" baseline="-25000" smtClean="0">
                <a:cs typeface="Arial" panose="020B0604020202020204" pitchFamily="34" charset="0"/>
              </a:rPr>
              <a:t>2 </a:t>
            </a:r>
            <a:r>
              <a:rPr lang="en-US" altLang="en-US" sz="2400" smtClean="0">
                <a:cs typeface="Arial" panose="020B0604020202020204" pitchFamily="34" charset="0"/>
              </a:rPr>
              <a:t>and CH</a:t>
            </a:r>
            <a:r>
              <a:rPr lang="en-US" altLang="en-US" sz="2400" baseline="-25000" smtClean="0">
                <a:cs typeface="Arial" panose="020B0604020202020204" pitchFamily="34" charset="0"/>
              </a:rPr>
              <a:t>4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endParaRPr lang="en-US" altLang="en-US" sz="2400" smtClean="0">
              <a:cs typeface="Arial" panose="020B0604020202020204" pitchFamily="34" charset="0"/>
            </a:endParaRPr>
          </a:p>
        </p:txBody>
      </p:sp>
      <p:pic>
        <p:nvPicPr>
          <p:cNvPr id="13315" name="Picture 3" descr="Fermentrics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4588" y="115888"/>
            <a:ext cx="4678362" cy="1123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20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260350"/>
            <a:ext cx="6480175" cy="1143000"/>
          </a:xfrm>
        </p:spPr>
        <p:txBody>
          <a:bodyPr/>
          <a:lstStyle/>
          <a:p>
            <a:pPr>
              <a:lnSpc>
                <a:spcPts val="4000"/>
              </a:lnSpc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Holy Grail</a:t>
            </a:r>
            <a:b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US" sz="32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More bugs, more milk</a:t>
            </a:r>
          </a:p>
        </p:txBody>
      </p:sp>
      <p:graphicFrame>
        <p:nvGraphicFramePr>
          <p:cNvPr id="101379" name="Group 3"/>
          <p:cNvGraphicFramePr>
            <a:graphicFrameLocks noGrp="1"/>
          </p:cNvGraphicFramePr>
          <p:nvPr>
            <p:ph type="tbl" idx="1"/>
          </p:nvPr>
        </p:nvGraphicFramePr>
        <p:xfrm>
          <a:off x="1619250" y="1773238"/>
          <a:ext cx="6911975" cy="4229100"/>
        </p:xfrm>
        <a:graphic>
          <a:graphicData uri="http://schemas.openxmlformats.org/drawingml/2006/table">
            <a:tbl>
              <a:tblPr/>
              <a:tblGrid>
                <a:gridCol w="1441296"/>
                <a:gridCol w="1443652"/>
                <a:gridCol w="1671596"/>
                <a:gridCol w="2355431"/>
              </a:tblGrid>
              <a:tr h="1328190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Milk </a:t>
                      </a:r>
                    </a:p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(lbs)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Gas Prod (mg/ml)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Microbial biomass (mg)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Farm 1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88.7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3.61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117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5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Farm 2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72.3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3.08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65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5927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Farm 3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74.2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2.65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59.5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24528"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Farm 4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63.6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2.86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0" hangingPunct="0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56.1</a:t>
                      </a:r>
                    </a:p>
                  </a:txBody>
                  <a:tcPr marL="89990" marR="89990" marT="46805" marB="46805" anchor="ctr" anchorCtr="1" horzOverflow="overflow">
                    <a:lnL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4371" name="Text Box 41"/>
          <p:cNvSpPr txBox="1">
            <a:spLocks noChangeArrowheads="1"/>
          </p:cNvSpPr>
          <p:nvPr/>
        </p:nvSpPr>
        <p:spPr bwMode="auto">
          <a:xfrm>
            <a:off x="2032000" y="6184900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/>
          <p:cNvSpPr>
            <a:spLocks noGrp="1"/>
          </p:cNvSpPr>
          <p:nvPr>
            <p:ph type="title"/>
          </p:nvPr>
        </p:nvSpPr>
        <p:spPr>
          <a:xfrm>
            <a:off x="863600" y="115888"/>
            <a:ext cx="8532813" cy="998537"/>
          </a:xfrm>
        </p:spPr>
        <p:txBody>
          <a:bodyPr/>
          <a:lstStyle/>
          <a:p>
            <a:r>
              <a:rPr lang="en-US" altLang="en-US" sz="2800" smtClean="0"/>
              <a:t>“When Things Happen is Very Important”</a:t>
            </a:r>
          </a:p>
        </p:txBody>
      </p:sp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1860550" y="4954588"/>
            <a:ext cx="551180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Grass silage samples from N Ireland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Both 70 D value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US" dirty="0">
                <a:latin typeface="+mn-lt"/>
              </a:rPr>
              <a:t>Very different levels of performance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endParaRPr lang="en-US" dirty="0">
              <a:latin typeface="+mn-lt"/>
            </a:endParaRPr>
          </a:p>
        </p:txBody>
      </p:sp>
      <p:pic>
        <p:nvPicPr>
          <p:cNvPr id="15364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1484313"/>
            <a:ext cx="4643438" cy="2941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450" y="1487488"/>
            <a:ext cx="4527550" cy="294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5366" name="Straight Connector 2"/>
          <p:cNvCxnSpPr>
            <a:cxnSpLocks noChangeShapeType="1"/>
          </p:cNvCxnSpPr>
          <p:nvPr/>
        </p:nvCxnSpPr>
        <p:spPr bwMode="auto">
          <a:xfrm flipV="1">
            <a:off x="2124075" y="1555750"/>
            <a:ext cx="0" cy="252095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cxnSp>
        <p:nvCxnSpPr>
          <p:cNvPr id="15367" name="Straight Connector 9"/>
          <p:cNvCxnSpPr>
            <a:cxnSpLocks noChangeShapeType="1"/>
          </p:cNvCxnSpPr>
          <p:nvPr/>
        </p:nvCxnSpPr>
        <p:spPr bwMode="auto">
          <a:xfrm flipV="1">
            <a:off x="6659563" y="1555750"/>
            <a:ext cx="0" cy="2520950"/>
          </a:xfrm>
          <a:prstGeom prst="line">
            <a:avLst/>
          </a:prstGeom>
          <a:noFill/>
          <a:ln w="28575" algn="ctr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981075"/>
            <a:ext cx="7146925" cy="478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3" descr="200910 001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908050"/>
            <a:ext cx="4897438" cy="4465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115888"/>
            <a:ext cx="7489825" cy="922337"/>
          </a:xfrm>
        </p:spPr>
        <p:txBody>
          <a:bodyPr/>
          <a:lstStyle/>
          <a:p>
            <a:r>
              <a:rPr lang="en-GB" altLang="en-US" sz="3200" smtClean="0"/>
              <a:t> Low Protein Diets</a:t>
            </a:r>
          </a:p>
        </p:txBody>
      </p:sp>
      <p:pic>
        <p:nvPicPr>
          <p:cNvPr id="17412" name="Picture 4" descr="200910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488" y="2178050"/>
            <a:ext cx="4576762" cy="463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331913" y="1196975"/>
            <a:ext cx="7704137" cy="3240088"/>
          </a:xfrm>
        </p:spPr>
        <p:txBody>
          <a:bodyPr/>
          <a:lstStyle/>
          <a:p>
            <a:pPr>
              <a:lnSpc>
                <a:spcPct val="90000"/>
              </a:lnSpc>
              <a:defRPr/>
            </a:pPr>
            <a:r>
              <a:rPr lang="en-GB" altLang="en-US" sz="2000" dirty="0" smtClean="0"/>
              <a:t>24kg DM @ 18.7% CP = N</a:t>
            </a:r>
            <a:r>
              <a:rPr lang="en-GB" altLang="en-US" sz="2000" baseline="-25000" dirty="0" smtClean="0"/>
              <a:t>int </a:t>
            </a:r>
            <a:r>
              <a:rPr lang="en-GB" altLang="en-US" sz="2000" dirty="0" smtClean="0"/>
              <a:t>718 g 	= Urine N</a:t>
            </a:r>
            <a:r>
              <a:rPr lang="en-GB" altLang="en-US" sz="2000" baseline="-25000" dirty="0" smtClean="0"/>
              <a:t>out</a:t>
            </a:r>
            <a:r>
              <a:rPr lang="en-GB" altLang="en-US" sz="2000" dirty="0" smtClean="0"/>
              <a:t> 275 g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000" dirty="0" smtClean="0"/>
              <a:t>24kg DM @ 15.0% CP = N</a:t>
            </a:r>
            <a:r>
              <a:rPr lang="en-GB" altLang="en-US" sz="2000" baseline="-25000" dirty="0" smtClean="0"/>
              <a:t>int </a:t>
            </a:r>
            <a:r>
              <a:rPr lang="en-GB" altLang="en-US" sz="2000" dirty="0" smtClean="0"/>
              <a:t> 576 g 	= Urine N</a:t>
            </a:r>
            <a:r>
              <a:rPr lang="en-GB" altLang="en-US" sz="2000" baseline="-25000" dirty="0" smtClean="0"/>
              <a:t>out</a:t>
            </a:r>
            <a:r>
              <a:rPr lang="en-GB" altLang="en-US" sz="2000" dirty="0" smtClean="0"/>
              <a:t> 150 g/d</a:t>
            </a:r>
          </a:p>
          <a:p>
            <a:pPr>
              <a:lnSpc>
                <a:spcPct val="90000"/>
              </a:lnSpc>
              <a:defRPr/>
            </a:pPr>
            <a:endParaRPr lang="en-GB" altLang="en-US" sz="2000" dirty="0" smtClean="0"/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en-GB" altLang="en-US" sz="2000" b="1" dirty="0" smtClean="0"/>
              <a:t>				Difference of 125 g/d</a:t>
            </a:r>
          </a:p>
          <a:p>
            <a:pPr>
              <a:lnSpc>
                <a:spcPct val="90000"/>
              </a:lnSpc>
              <a:defRPr/>
            </a:pPr>
            <a:endParaRPr lang="en-GB" altLang="en-US" sz="2000" dirty="0" smtClean="0"/>
          </a:p>
          <a:p>
            <a:pPr>
              <a:lnSpc>
                <a:spcPct val="90000"/>
              </a:lnSpc>
              <a:defRPr/>
            </a:pPr>
            <a:r>
              <a:rPr lang="en-GB" altLang="en-US" sz="2000" dirty="0" smtClean="0"/>
              <a:t>125 g N for 150 days of lactation 		= 18.75 kg N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000" dirty="0" smtClean="0"/>
              <a:t>For 100 cows 				= 1,875 kg N</a:t>
            </a:r>
          </a:p>
          <a:p>
            <a:pPr>
              <a:lnSpc>
                <a:spcPct val="90000"/>
              </a:lnSpc>
              <a:defRPr/>
            </a:pPr>
            <a:r>
              <a:rPr lang="en-GB" altLang="en-US" sz="2000" dirty="0" smtClean="0"/>
              <a:t>Equivalent of 7 tonnes of CAN (27% N) fertilizer</a:t>
            </a:r>
          </a:p>
          <a:p>
            <a:pPr marL="0" indent="0">
              <a:lnSpc>
                <a:spcPct val="90000"/>
              </a:lnSpc>
              <a:buFontTx/>
              <a:buNone/>
              <a:defRPr/>
            </a:pPr>
            <a:endParaRPr lang="en-GB" altLang="en-US" sz="2000" dirty="0" smtClean="0"/>
          </a:p>
        </p:txBody>
      </p:sp>
      <p:sp>
        <p:nvSpPr>
          <p:cNvPr id="18435" name="Rectangle 2"/>
          <p:cNvSpPr>
            <a:spLocks noGrp="1" noChangeArrowheads="1"/>
          </p:cNvSpPr>
          <p:nvPr>
            <p:ph type="title"/>
          </p:nvPr>
        </p:nvSpPr>
        <p:spPr>
          <a:xfrm>
            <a:off x="1296988" y="115888"/>
            <a:ext cx="7489825" cy="922337"/>
          </a:xfrm>
        </p:spPr>
        <p:txBody>
          <a:bodyPr/>
          <a:lstStyle/>
          <a:p>
            <a:r>
              <a:rPr lang="en-GB" altLang="en-US" sz="3200" smtClean="0"/>
              <a:t> Environmental impact</a:t>
            </a:r>
          </a:p>
        </p:txBody>
      </p:sp>
      <p:pic>
        <p:nvPicPr>
          <p:cNvPr id="18436" name="Picture 12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921375"/>
            <a:ext cx="76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7" name="Picture 14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16375" y="4468813"/>
            <a:ext cx="720725" cy="61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8" name="Picture 12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5921375"/>
            <a:ext cx="76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39" name="Picture 12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5600" y="5921375"/>
            <a:ext cx="76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0" name="Picture 12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888" y="5921375"/>
            <a:ext cx="76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1" name="Picture 12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084763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2" name="Picture 12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1425" y="5065713"/>
            <a:ext cx="7620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3" name="Picture 12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6738" y="5091113"/>
            <a:ext cx="762000" cy="908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4" name="Picture 12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163" y="4221163"/>
            <a:ext cx="762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5" name="Picture 12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4221163"/>
            <a:ext cx="762000" cy="904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6" name="Picture 12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8038" y="5921375"/>
            <a:ext cx="762000" cy="936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447" name="Picture 12" descr="Fertilizer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86175" y="5126038"/>
            <a:ext cx="762000" cy="873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224213" y="260350"/>
            <a:ext cx="3644900" cy="585788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GB" sz="3200" b="1" dirty="0">
                <a:latin typeface="+mn-lt"/>
              </a:rPr>
              <a:t>Low Protein Diets</a:t>
            </a:r>
          </a:p>
        </p:txBody>
      </p:sp>
      <p:graphicFrame>
        <p:nvGraphicFramePr>
          <p:cNvPr id="3" name="Table 2"/>
          <p:cNvGraphicFramePr>
            <a:graphicFrameLocks noGrp="1"/>
          </p:cNvGraphicFramePr>
          <p:nvPr/>
        </p:nvGraphicFramePr>
        <p:xfrm>
          <a:off x="1547813" y="1125538"/>
          <a:ext cx="7416800" cy="287972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4289"/>
                <a:gridCol w="1584170"/>
                <a:gridCol w="1584170"/>
                <a:gridCol w="1584170"/>
              </a:tblGrid>
              <a:tr h="650241">
                <a:tc>
                  <a:txBody>
                    <a:bodyPr/>
                    <a:lstStyle/>
                    <a:p>
                      <a:pPr algn="ctr"/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17.9% CP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15.5% CP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Difference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</a:tr>
              <a:tr h="551405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Milk Yield (l)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9370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9963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+ 593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</a:tr>
              <a:tr h="551405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Butter Fat (%)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4.30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4.28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- 0.02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</a:tr>
              <a:tr h="551405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Protein (%)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3.19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3.39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+ 0.20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</a:tr>
              <a:tr h="575269">
                <a:tc>
                  <a:txBody>
                    <a:bodyPr/>
                    <a:lstStyle/>
                    <a:p>
                      <a:pPr algn="l"/>
                      <a:r>
                        <a:rPr lang="en-GB" sz="2000" dirty="0" smtClean="0"/>
                        <a:t>Calving interval (d)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414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387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- 27</a:t>
                      </a:r>
                      <a:endParaRPr lang="en-GB" sz="2000" dirty="0"/>
                    </a:p>
                  </a:txBody>
                  <a:tcPr marL="91437" marR="91437" marT="45671" marB="45671" anchor="ctr"/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965325" y="4292600"/>
            <a:ext cx="4351338" cy="230822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Increased forage intakes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Flatter lactation curves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Improved N utilisation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Less body condition change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Cows more content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Silage quality important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hart 1"/>
          <p:cNvGraphicFramePr>
            <a:graphicFrameLocks/>
          </p:cNvGraphicFramePr>
          <p:nvPr/>
        </p:nvGraphicFramePr>
        <p:xfrm>
          <a:off x="2267744" y="1052736"/>
          <a:ext cx="5832648" cy="37444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itle 6"/>
          <p:cNvSpPr txBox="1">
            <a:spLocks/>
          </p:cNvSpPr>
          <p:nvPr/>
        </p:nvSpPr>
        <p:spPr>
          <a:xfrm>
            <a:off x="1116013" y="188913"/>
            <a:ext cx="77724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kern="0" dirty="0" smtClean="0"/>
              <a:t>Increasing the Value of milk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965325" y="5037138"/>
            <a:ext cx="5613400" cy="1570037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Aim to increase milk protein content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40 herds across N Ireland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Trail from November to April</a:t>
            </a:r>
          </a:p>
          <a:p>
            <a:pPr marL="342900" indent="-342900">
              <a:buFont typeface="Arial" panose="020B0604020202020204" pitchFamily="34" charset="0"/>
              <a:buChar char="•"/>
              <a:defRPr/>
            </a:pPr>
            <a:r>
              <a:rPr lang="en-GB" dirty="0">
                <a:latin typeface="+mn-lt"/>
              </a:rPr>
              <a:t>Only change was the concentrate fed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5"/>
          <p:cNvSpPr>
            <a:spLocks noChangeArrowheads="1"/>
          </p:cNvSpPr>
          <p:nvPr/>
        </p:nvSpPr>
        <p:spPr bwMode="auto">
          <a:xfrm>
            <a:off x="0" y="1268413"/>
            <a:ext cx="9467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rgbClr val="4B8517"/>
                </a:solidFill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400" i="1">
                <a:solidFill>
                  <a:srgbClr val="091B59"/>
                </a:solidFill>
                <a:latin typeface="Times New Roman" panose="02020603050405020304" pitchFamily="18" charset="0"/>
              </a:rPr>
              <a:t> </a:t>
            </a: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763713" y="1268413"/>
            <a:ext cx="6724650" cy="3941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lnSpc>
                <a:spcPct val="90000"/>
              </a:lnSpc>
              <a:buFontTx/>
              <a:buNone/>
              <a:defRPr/>
            </a:pPr>
            <a:endParaRPr lang="en-GB" sz="28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kern="0" dirty="0" smtClean="0"/>
              <a:t>Opportunities &amp; challenges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kern="0" dirty="0" smtClean="0"/>
              <a:t>Forage production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kern="0" dirty="0" smtClean="0"/>
              <a:t>Improving concentrate efficiency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400" kern="0" dirty="0" smtClean="0"/>
              <a:t>United Feeds projects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2400" kern="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800" kern="0" dirty="0" smtClean="0"/>
              <a:t>Precision farming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800" kern="0" dirty="0" smtClean="0"/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800" kern="0" dirty="0" smtClean="0"/>
              <a:t>   </a:t>
            </a:r>
          </a:p>
        </p:txBody>
      </p:sp>
      <p:sp>
        <p:nvSpPr>
          <p:cNvPr id="3076" name="Rectangle 2"/>
          <p:cNvSpPr>
            <a:spLocks noGrp="1" noChangeArrowheads="1"/>
          </p:cNvSpPr>
          <p:nvPr>
            <p:ph type="title"/>
          </p:nvPr>
        </p:nvSpPr>
        <p:spPr>
          <a:xfrm>
            <a:off x="1331913" y="44450"/>
            <a:ext cx="7272337" cy="1143000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cs typeface="Arial" panose="020B0604020202020204" pitchFamily="34" charset="0"/>
              </a:rPr>
              <a:t> Overview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6"/>
          <p:cNvSpPr txBox="1">
            <a:spLocks/>
          </p:cNvSpPr>
          <p:nvPr/>
        </p:nvSpPr>
        <p:spPr>
          <a:xfrm>
            <a:off x="1116013" y="188913"/>
            <a:ext cx="77724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kern="0" dirty="0" smtClean="0"/>
              <a:t>Increasing the Value of milk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254250" y="5037138"/>
            <a:ext cx="5630863" cy="13843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dirty="0">
                <a:latin typeface="+mn-lt"/>
              </a:rPr>
              <a:t>20% herds showed little or no response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+mn-lt"/>
              </a:rPr>
              <a:t>Genetics?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+mn-lt"/>
              </a:rPr>
              <a:t>Dietary antagonisms?</a:t>
            </a:r>
          </a:p>
          <a:p>
            <a:pPr marL="800100" lvl="1" indent="-342900">
              <a:buFont typeface="Wingdings" panose="05000000000000000000" pitchFamily="2" charset="2"/>
              <a:buChar char="§"/>
              <a:defRPr/>
            </a:pPr>
            <a:r>
              <a:rPr lang="en-GB" sz="2000" dirty="0">
                <a:latin typeface="+mn-lt"/>
              </a:rPr>
              <a:t>Should we expect all cows to respond?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/>
        </p:nvGraphicFramePr>
        <p:xfrm>
          <a:off x="2157896" y="980728"/>
          <a:ext cx="5870487" cy="388843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947738"/>
            <a:ext cx="7696200" cy="528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itle 6"/>
          <p:cNvSpPr txBox="1">
            <a:spLocks/>
          </p:cNvSpPr>
          <p:nvPr/>
        </p:nvSpPr>
        <p:spPr>
          <a:xfrm>
            <a:off x="1116013" y="188913"/>
            <a:ext cx="7772400" cy="6477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3200" kern="0" dirty="0" smtClean="0"/>
              <a:t>Precision Farming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1547813" y="6381750"/>
            <a:ext cx="278130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Hogeveen &amp; van der Voort, 2017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563" y="3814763"/>
            <a:ext cx="2495550" cy="1824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25538"/>
            <a:ext cx="2303463" cy="2459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9450" y="3429000"/>
            <a:ext cx="208915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1484313"/>
            <a:ext cx="2103438" cy="2708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558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1125538"/>
            <a:ext cx="2943225" cy="2112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419475" y="333375"/>
            <a:ext cx="3167063" cy="5842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3200" b="1" dirty="0">
                <a:latin typeface="+mj-lt"/>
              </a:rPr>
              <a:t>Data Collection</a:t>
            </a: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1511300" y="5805488"/>
            <a:ext cx="7237413" cy="936625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altLang="en-US" sz="2400" kern="0" dirty="0" smtClean="0">
                <a:cs typeface="Arial" charset="0"/>
              </a:rPr>
              <a:t>Key to be able to link all the data together for easy analysis and interpretation</a:t>
            </a:r>
          </a:p>
          <a:p>
            <a:pPr>
              <a:defRPr/>
            </a:pPr>
            <a:endParaRPr lang="en-US" altLang="en-US" sz="2400" kern="0" dirty="0" smtClean="0">
              <a:cs typeface="Arial" charset="0"/>
            </a:endParaRPr>
          </a:p>
          <a:p>
            <a:pPr>
              <a:defRPr/>
            </a:pPr>
            <a:endParaRPr lang="en-US" altLang="en-US" sz="2400" kern="0" dirty="0" smtClean="0">
              <a:cs typeface="Arial" charset="0"/>
            </a:endParaRPr>
          </a:p>
          <a:p>
            <a:pPr>
              <a:defRPr/>
            </a:pPr>
            <a:endParaRPr lang="en-US" altLang="en-US" sz="2400" kern="0" dirty="0" smtClean="0">
              <a:cs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>
          <a:xfrm>
            <a:off x="1022350" y="44450"/>
            <a:ext cx="8229600" cy="1143000"/>
          </a:xfrm>
        </p:spPr>
        <p:txBody>
          <a:bodyPr/>
          <a:lstStyle/>
          <a:p>
            <a:r>
              <a:rPr lang="en-US" altLang="en-US" sz="3600" smtClean="0">
                <a:cs typeface="Arial" panose="020B0604020202020204" pitchFamily="34" charset="0"/>
              </a:rPr>
              <a:t>Computer Vision Technology</a:t>
            </a:r>
          </a:p>
        </p:txBody>
      </p:sp>
      <p:sp>
        <p:nvSpPr>
          <p:cNvPr id="24579" name="Content Placeholder 2"/>
          <p:cNvSpPr>
            <a:spLocks noGrp="1"/>
          </p:cNvSpPr>
          <p:nvPr>
            <p:ph idx="1"/>
          </p:nvPr>
        </p:nvSpPr>
        <p:spPr>
          <a:xfrm>
            <a:off x="1655763" y="5013325"/>
            <a:ext cx="7669212" cy="1081088"/>
          </a:xfrm>
        </p:spPr>
        <p:txBody>
          <a:bodyPr/>
          <a:lstStyle/>
          <a:p>
            <a:r>
              <a:rPr lang="en-US" altLang="en-US" sz="2400" smtClean="0">
                <a:cs typeface="Arial" panose="020B0604020202020204" pitchFamily="34" charset="0"/>
              </a:rPr>
              <a:t>Facial recognition via cameras </a:t>
            </a:r>
          </a:p>
          <a:p>
            <a:r>
              <a:rPr lang="en-US" altLang="en-US" sz="2400" smtClean="0">
                <a:cs typeface="Arial" panose="020B0604020202020204" pitchFamily="34" charset="0"/>
              </a:rPr>
              <a:t>30 images/second</a:t>
            </a:r>
          </a:p>
          <a:p>
            <a:r>
              <a:rPr lang="en-US" altLang="en-US" sz="2400" smtClean="0">
                <a:cs typeface="Arial" panose="020B0604020202020204" pitchFamily="34" charset="0"/>
              </a:rPr>
              <a:t>Identifying deviations from the normal 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endParaRPr lang="en-US" altLang="en-US" sz="2400" smtClean="0">
              <a:cs typeface="Arial" panose="020B0604020202020204" pitchFamily="34" charset="0"/>
            </a:endParaRPr>
          </a:p>
        </p:txBody>
      </p:sp>
      <p:pic>
        <p:nvPicPr>
          <p:cNvPr id="24580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5445125"/>
            <a:ext cx="14938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1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25538"/>
            <a:ext cx="5291138" cy="351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1" descr="image0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8913" y="642938"/>
            <a:ext cx="7456487" cy="559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itle 1"/>
          <p:cNvSpPr>
            <a:spLocks noGrp="1"/>
          </p:cNvSpPr>
          <p:nvPr>
            <p:ph type="title"/>
          </p:nvPr>
        </p:nvSpPr>
        <p:spPr>
          <a:xfrm>
            <a:off x="1022350" y="44450"/>
            <a:ext cx="8229600" cy="1143000"/>
          </a:xfrm>
        </p:spPr>
        <p:txBody>
          <a:bodyPr/>
          <a:lstStyle/>
          <a:p>
            <a:r>
              <a:rPr lang="en-US" altLang="en-US" sz="3600" smtClean="0">
                <a:cs typeface="Arial" panose="020B0604020202020204" pitchFamily="34" charset="0"/>
              </a:rPr>
              <a:t>Computer Vision Technology</a:t>
            </a:r>
          </a:p>
        </p:txBody>
      </p:sp>
      <p:sp>
        <p:nvSpPr>
          <p:cNvPr id="26627" name="Content Placeholder 2"/>
          <p:cNvSpPr>
            <a:spLocks noGrp="1"/>
          </p:cNvSpPr>
          <p:nvPr>
            <p:ph idx="1"/>
          </p:nvPr>
        </p:nvSpPr>
        <p:spPr>
          <a:xfrm>
            <a:off x="1444625" y="1412875"/>
            <a:ext cx="7669213" cy="3311525"/>
          </a:xfrm>
        </p:spPr>
        <p:txBody>
          <a:bodyPr/>
          <a:lstStyle/>
          <a:p>
            <a:r>
              <a:rPr lang="en-US" altLang="en-US" sz="2400" smtClean="0">
                <a:cs typeface="Arial" panose="020B0604020202020204" pitchFamily="34" charset="0"/>
              </a:rPr>
              <a:t>First systems in California, Dubai and China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Provides alerts for: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Feed intake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Lameness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Oestrus detection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Additional alerts only require an update</a:t>
            </a:r>
          </a:p>
          <a:p>
            <a:pPr lvl="1"/>
            <a:endParaRPr lang="en-US" altLang="en-US" sz="20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Potential to link to robots to give real time feed efficiency for individual cows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Cost benefits compared to RFID systems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endParaRPr lang="en-US" altLang="en-US" sz="2400" smtClean="0">
              <a:cs typeface="Arial" panose="020B0604020202020204" pitchFamily="34" charset="0"/>
            </a:endParaRPr>
          </a:p>
        </p:txBody>
      </p:sp>
      <p:pic>
        <p:nvPicPr>
          <p:cNvPr id="2662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2213" y="5445125"/>
            <a:ext cx="1493837" cy="1235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>
          <a:xfrm>
            <a:off x="1022350" y="44450"/>
            <a:ext cx="8229600" cy="1143000"/>
          </a:xfrm>
        </p:spPr>
        <p:txBody>
          <a:bodyPr/>
          <a:lstStyle/>
          <a:p>
            <a:r>
              <a:rPr lang="en-US" altLang="en-US" sz="3600" smtClean="0">
                <a:cs typeface="Arial" panose="020B0604020202020204" pitchFamily="34" charset="0"/>
              </a:rPr>
              <a:t>Take Home Messages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>
          <a:xfrm>
            <a:off x="1444625" y="1412875"/>
            <a:ext cx="7669213" cy="3311525"/>
          </a:xfrm>
        </p:spPr>
        <p:txBody>
          <a:bodyPr/>
          <a:lstStyle/>
          <a:p>
            <a:r>
              <a:rPr lang="en-US" altLang="en-US" sz="2400" smtClean="0">
                <a:cs typeface="Arial" panose="020B0604020202020204" pitchFamily="34" charset="0"/>
              </a:rPr>
              <a:t>Need to improve efficiency within dairy systems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Focus needed on forage production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Soil management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Grass production and utilisation</a:t>
            </a:r>
          </a:p>
          <a:p>
            <a:pPr lvl="1"/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Technology required for easy data capture and interpretation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Decision making tools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endParaRPr lang="en-US" altLang="en-US" sz="2400" smtClean="0">
              <a:cs typeface="Arial" panose="020B0604020202020204" pitchFamily="34" charset="0"/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53088" y="5878513"/>
            <a:ext cx="2951162" cy="646112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GB" sz="3600" dirty="0">
                <a:latin typeface="+mn-lt"/>
              </a:rPr>
              <a:t>Thank you</a:t>
            </a:r>
          </a:p>
        </p:txBody>
      </p:sp>
      <p:pic>
        <p:nvPicPr>
          <p:cNvPr id="2867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188913"/>
            <a:ext cx="4608512" cy="568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022350" y="44450"/>
            <a:ext cx="8229600" cy="1143000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cs typeface="Arial" panose="020B0604020202020204" pitchFamily="34" charset="0"/>
              </a:rPr>
              <a:t> Opportunities for the Dairy Industry</a:t>
            </a:r>
          </a:p>
        </p:txBody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547813" y="1268413"/>
            <a:ext cx="8208962" cy="45259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Increasing global demand for dairy products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population growth and diet change. </a:t>
            </a:r>
          </a:p>
          <a:p>
            <a:pPr lvl="1"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Positive outlook for prices in the medium term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but increasing volatility.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Consumers increasingly interested in: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health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welfare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sustainability attributes</a:t>
            </a:r>
          </a:p>
          <a:p>
            <a:pPr marL="0" indent="0" eaLnBrk="1" hangingPunct="1">
              <a:lnSpc>
                <a:spcPct val="90000"/>
              </a:lnSpc>
              <a:buFontTx/>
              <a:buNone/>
              <a:defRPr/>
            </a:pPr>
            <a:endParaRPr lang="en-GB" sz="2400" dirty="0" smtClean="0"/>
          </a:p>
          <a:p>
            <a:pPr eaLnBrk="1" hangingPunct="1">
              <a:lnSpc>
                <a:spcPct val="90000"/>
              </a:lnSpc>
              <a:defRPr/>
            </a:pPr>
            <a:r>
              <a:rPr lang="en-GB" sz="2400" dirty="0" smtClean="0"/>
              <a:t>Brexit </a:t>
            </a:r>
          </a:p>
          <a:p>
            <a:pPr lvl="1" eaLnBrk="1" hangingPunct="1">
              <a:lnSpc>
                <a:spcPct val="90000"/>
              </a:lnSpc>
              <a:defRPr/>
            </a:pPr>
            <a:r>
              <a:rPr lang="en-GB" sz="2000" dirty="0" smtClean="0"/>
              <a:t>£600m of dairy products imported from EU.</a:t>
            </a:r>
          </a:p>
          <a:p>
            <a:pPr eaLnBrk="1" hangingPunct="1">
              <a:lnSpc>
                <a:spcPct val="90000"/>
              </a:lnSpc>
              <a:buFontTx/>
              <a:buNone/>
              <a:defRPr/>
            </a:pPr>
            <a:r>
              <a:rPr lang="en-GB" sz="2000" dirty="0" smtClean="0"/>
              <a:t>   </a:t>
            </a:r>
          </a:p>
        </p:txBody>
      </p:sp>
      <p:sp>
        <p:nvSpPr>
          <p:cNvPr id="4100" name="Rectangle 5"/>
          <p:cNvSpPr>
            <a:spLocks noChangeArrowheads="1"/>
          </p:cNvSpPr>
          <p:nvPr/>
        </p:nvSpPr>
        <p:spPr bwMode="auto">
          <a:xfrm>
            <a:off x="0" y="1268413"/>
            <a:ext cx="946785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buClr>
                <a:schemeClr val="bg2"/>
              </a:buClr>
              <a:buSzPct val="75000"/>
              <a:buFont typeface="Wingdings" panose="05000000000000000000" pitchFamily="2" charset="2"/>
              <a:buNone/>
            </a:pPr>
            <a:r>
              <a:rPr lang="en-GB" altLang="en-US" sz="2400" b="1">
                <a:solidFill>
                  <a:srgbClr val="4B8517"/>
                </a:solidFill>
                <a:latin typeface="Times New Roman" panose="02020603050405020304" pitchFamily="18" charset="0"/>
              </a:rPr>
              <a:t>                        </a:t>
            </a:r>
            <a:r>
              <a:rPr lang="en-US" altLang="en-US" sz="2400" i="1">
                <a:solidFill>
                  <a:srgbClr val="091B59"/>
                </a:solidFill>
                <a:latin typeface="Times New Roman" panose="02020603050405020304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950913" y="-100013"/>
            <a:ext cx="8229600" cy="1143001"/>
          </a:xfrm>
        </p:spPr>
        <p:txBody>
          <a:bodyPr/>
          <a:lstStyle/>
          <a:p>
            <a:pPr eaLnBrk="1" hangingPunct="1"/>
            <a:r>
              <a:rPr lang="en-GB" altLang="en-US" sz="3200" smtClean="0">
                <a:cs typeface="Arial" panose="020B0604020202020204" pitchFamily="34" charset="0"/>
              </a:rPr>
              <a:t> Challenges for the Dairy Industry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195388"/>
            <a:ext cx="7632700" cy="52578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Brexit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Lower levels of support and </a:t>
            </a:r>
          </a:p>
          <a:p>
            <a:pPr lvl="1" eaLnBrk="1" hangingPunct="1">
              <a:lnSpc>
                <a:spcPct val="90000"/>
              </a:lnSpc>
            </a:pPr>
            <a:r>
              <a:rPr lang="en-GB" altLang="en-US" sz="2000" smtClean="0"/>
              <a:t>wide range in on-farm technical efficiency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Reputation: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altLang="en-US" sz="2400" smtClean="0"/>
              <a:t>     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Sustainability - fossil fuel, water, P, N, ammonia and GHG’s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smtClean="0"/>
          </a:p>
          <a:p>
            <a:pPr eaLnBrk="1" hangingPunct="1">
              <a:lnSpc>
                <a:spcPct val="90000"/>
              </a:lnSpc>
            </a:pPr>
            <a:r>
              <a:rPr lang="en-GB" altLang="en-US" sz="2400" smtClean="0"/>
              <a:t>Alternative sources of nutrients</a:t>
            </a:r>
          </a:p>
          <a:p>
            <a:pPr eaLnBrk="1" hangingPunct="1">
              <a:lnSpc>
                <a:spcPct val="90000"/>
              </a:lnSpc>
            </a:pPr>
            <a:endParaRPr lang="en-GB" altLang="en-US" sz="2400" smtClean="0"/>
          </a:p>
        </p:txBody>
      </p:sp>
      <p:pic>
        <p:nvPicPr>
          <p:cNvPr id="5124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5157788"/>
            <a:ext cx="2016125" cy="167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2589213"/>
            <a:ext cx="2735263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7" descr="Image result for free from dairy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2589213"/>
            <a:ext cx="1852612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/>
          </p:nvPr>
        </p:nvSpPr>
        <p:spPr>
          <a:xfrm>
            <a:off x="1609725" y="274638"/>
            <a:ext cx="8507413" cy="1143000"/>
          </a:xfrm>
        </p:spPr>
        <p:txBody>
          <a:bodyPr/>
          <a:lstStyle/>
          <a:p>
            <a:pPr algn="l"/>
            <a:r>
              <a:rPr lang="en-GB" altLang="en-US" smtClean="0"/>
              <a:t>CAFRE Benchmarking 15/16</a:t>
            </a:r>
          </a:p>
        </p:txBody>
      </p:sp>
      <p:graphicFrame>
        <p:nvGraphicFramePr>
          <p:cNvPr id="7" name="Table Placeholder 6"/>
          <p:cNvGraphicFramePr>
            <a:graphicFrameLocks noGrp="1"/>
          </p:cNvGraphicFramePr>
          <p:nvPr>
            <p:ph type="tbl" idx="1"/>
          </p:nvPr>
        </p:nvGraphicFramePr>
        <p:xfrm>
          <a:off x="1908175" y="1484313"/>
          <a:ext cx="6335713" cy="4608512"/>
        </p:xfrm>
        <a:graphic>
          <a:graphicData uri="http://schemas.openxmlformats.org/drawingml/2006/table">
            <a:tbl>
              <a:tblPr/>
              <a:tblGrid>
                <a:gridCol w="3562615"/>
                <a:gridCol w="730793"/>
                <a:gridCol w="809091"/>
                <a:gridCol w="616607"/>
                <a:gridCol w="616607"/>
              </a:tblGrid>
              <a:tr h="735811">
                <a:tc>
                  <a:txBody>
                    <a:bodyPr/>
                    <a:lstStyle/>
                    <a:p>
                      <a:pPr algn="ctr" rtl="0" fontAlgn="t"/>
                      <a:endParaRPr lang="en-GB" sz="1100" b="1" i="0" u="none" strike="noStrike" dirty="0">
                        <a:solidFill>
                          <a:srgbClr val="FFFFFF"/>
                        </a:solidFill>
                        <a:effectLst/>
                        <a:latin typeface="+mn-lt"/>
                      </a:endParaRP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Bottom 25%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Average all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Top 25%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+mn-lt"/>
                        </a:rPr>
                        <a:t>Top 10%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C68A2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MILK</a:t>
                      </a:r>
                    </a:p>
                  </a:txBody>
                  <a:tcPr marL="6888" marR="6888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1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>
                          <a:solidFill>
                            <a:srgbClr val="465678"/>
                          </a:solidFill>
                          <a:effectLst/>
                          <a:latin typeface="+mn-lt"/>
                        </a:rPr>
                        <a:t>Annual Production/Cow </a:t>
                      </a:r>
                      <a:r>
                        <a:rPr lang="en-GB" sz="1400" b="1" i="0" u="none" strike="noStrike" dirty="0" smtClean="0">
                          <a:solidFill>
                            <a:srgbClr val="465678"/>
                          </a:solidFill>
                          <a:effectLst/>
                          <a:latin typeface="+mn-lt"/>
                        </a:rPr>
                        <a:t>(l)</a:t>
                      </a:r>
                      <a:endParaRPr lang="en-GB" sz="1400" b="1" i="0" u="none" strike="noStrike" dirty="0">
                        <a:solidFill>
                          <a:srgbClr val="465678"/>
                        </a:solidFill>
                        <a:effectLst/>
                        <a:latin typeface="+mn-lt"/>
                      </a:endParaRP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7785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7669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7669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7291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>
                          <a:solidFill>
                            <a:srgbClr val="465678"/>
                          </a:solidFill>
                          <a:effectLst/>
                          <a:latin typeface="+mn-lt"/>
                        </a:rPr>
                        <a:t>Milk From Forage/Cow </a:t>
                      </a:r>
                      <a:r>
                        <a:rPr lang="en-GB" sz="1400" b="1" i="0" u="none" strike="noStrike" dirty="0" smtClean="0">
                          <a:solidFill>
                            <a:srgbClr val="465678"/>
                          </a:solidFill>
                          <a:effectLst/>
                          <a:latin typeface="+mn-lt"/>
                        </a:rPr>
                        <a:t>(l)</a:t>
                      </a:r>
                      <a:endParaRPr lang="en-GB" sz="1400" b="1" i="0" u="none" strike="noStrike" dirty="0">
                        <a:solidFill>
                          <a:srgbClr val="465678"/>
                        </a:solidFill>
                        <a:effectLst/>
                        <a:latin typeface="+mn-lt"/>
                      </a:endParaRP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1583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2180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2669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3083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>
                          <a:solidFill>
                            <a:srgbClr val="465678"/>
                          </a:solidFill>
                          <a:effectLst/>
                          <a:latin typeface="+mn-lt"/>
                        </a:rPr>
                        <a:t>Average Bactoscan ('000/ml)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45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33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CONCENTRATE FEED</a:t>
                      </a:r>
                    </a:p>
                  </a:txBody>
                  <a:tcPr marL="6888" marR="6888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>
                          <a:solidFill>
                            <a:srgbClr val="465678"/>
                          </a:solidFill>
                          <a:effectLst/>
                          <a:latin typeface="+mn-lt"/>
                        </a:rPr>
                        <a:t>Meal Fed Per Cow (Kg)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2791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2470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2250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1894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>
                          <a:solidFill>
                            <a:srgbClr val="465678"/>
                          </a:solidFill>
                          <a:effectLst/>
                          <a:latin typeface="+mn-lt"/>
                        </a:rPr>
                        <a:t>Meal Fed Per Litre (Kg)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0.35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0.31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0.28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0.25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>
                          <a:solidFill>
                            <a:srgbClr val="465678"/>
                          </a:solidFill>
                          <a:effectLst/>
                          <a:latin typeface="+mn-lt"/>
                        </a:rPr>
                        <a:t>Margin over Concentrate (£/cow)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893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988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1096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1140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l" rtl="0" fontAlgn="t"/>
                      <a:r>
                        <a:rPr lang="en-GB" sz="1400" b="1" i="0" u="none" strike="noStrike" dirty="0">
                          <a:solidFill>
                            <a:srgbClr val="465678"/>
                          </a:solidFill>
                          <a:effectLst/>
                          <a:latin typeface="+mn-lt"/>
                        </a:rPr>
                        <a:t>Margin over Concentrate (ppl)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11.62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13.00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14.45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15.71</a:t>
                      </a: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ctr" rtl="0" fontAlgn="t"/>
                      <a:r>
                        <a:rPr lang="en-GB" sz="1400" b="1" i="0" u="none" strike="noStrike" kern="120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FINANCIAL</a:t>
                      </a:r>
                      <a:endParaRPr lang="en-GB" sz="1400" b="1" i="0" u="none" strike="noStrike" kern="1200" dirty="0">
                        <a:solidFill>
                          <a:srgbClr val="00000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88" marR="6888" marT="6889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GB" sz="11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endParaRPr lang="en-GB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6888" marR="6888" marT="6889" marB="0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46567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Gross Margin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448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656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847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910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  <a:tr h="322725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1" i="0" u="none" strike="noStrike" kern="1200" dirty="0">
                          <a:solidFill>
                            <a:srgbClr val="46567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Net </a:t>
                      </a:r>
                      <a:r>
                        <a:rPr lang="en-GB" sz="1400" b="1" i="0" u="none" strike="noStrike" kern="1200" dirty="0" smtClean="0">
                          <a:solidFill>
                            <a:srgbClr val="465678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Margin*</a:t>
                      </a:r>
                      <a:endParaRPr lang="en-GB" sz="1400" b="1" i="0" u="none" strike="noStrike" kern="1200" dirty="0">
                        <a:solidFill>
                          <a:srgbClr val="465678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EB6E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-79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215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456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CD5B4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t" latinLnBrk="0" hangingPunct="1"/>
                      <a:r>
                        <a:rPr lang="en-GB" sz="12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521</a:t>
                      </a:r>
                    </a:p>
                  </a:txBody>
                  <a:tcPr marL="9524" marR="9524" marT="9525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C4D79B"/>
                    </a:solidFill>
                  </a:tcPr>
                </a:tc>
              </a:tr>
            </a:tbl>
          </a:graphicData>
        </a:graphic>
      </p:graphicFrame>
      <p:sp>
        <p:nvSpPr>
          <p:cNvPr id="5209" name="TextBox 2"/>
          <p:cNvSpPr txBox="1">
            <a:spLocks noChangeArrowheads="1"/>
          </p:cNvSpPr>
          <p:nvPr/>
        </p:nvSpPr>
        <p:spPr bwMode="auto">
          <a:xfrm>
            <a:off x="1331913" y="6335713"/>
            <a:ext cx="5111750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1100" dirty="0" smtClean="0">
                <a:latin typeface="+mn-lt"/>
              </a:rPr>
              <a:t>*Net Margin does not include any Labour, Conacre  or Finance costs</a:t>
            </a:r>
          </a:p>
        </p:txBody>
      </p:sp>
      <p:sp>
        <p:nvSpPr>
          <p:cNvPr id="6" name="Oval 5"/>
          <p:cNvSpPr/>
          <p:nvPr/>
        </p:nvSpPr>
        <p:spPr bwMode="auto">
          <a:xfrm>
            <a:off x="5364163" y="5373688"/>
            <a:ext cx="3095625" cy="863600"/>
          </a:xfrm>
          <a:prstGeom prst="ellipse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1800" i="1" dirty="0"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 bwMode="auto">
          <a:xfrm>
            <a:off x="5391150" y="4365625"/>
            <a:ext cx="3095625" cy="431800"/>
          </a:xfrm>
          <a:prstGeom prst="ellipse">
            <a:avLst/>
          </a:prstGeom>
          <a:noFill/>
          <a:ln w="25400" cap="flat" cmpd="sng" algn="ctr">
            <a:solidFill>
              <a:schemeClr val="tx2">
                <a:lumMod val="60000"/>
                <a:lumOff val="4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GB" sz="1800" i="1" dirty="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Content Placeholder 2"/>
          <p:cNvSpPr>
            <a:spLocks noGrp="1"/>
          </p:cNvSpPr>
          <p:nvPr>
            <p:ph idx="1"/>
          </p:nvPr>
        </p:nvSpPr>
        <p:spPr>
          <a:xfrm>
            <a:off x="1547813" y="1916113"/>
            <a:ext cx="3744912" cy="600075"/>
          </a:xfr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marL="0" indent="0" algn="ctr">
              <a:buFontTx/>
              <a:buNone/>
            </a:pPr>
            <a:r>
              <a:rPr lang="en-GB" altLang="en-US" sz="2400" smtClean="0"/>
              <a:t>More use of quality forage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844800" y="260350"/>
            <a:ext cx="3887788" cy="523875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41275">
            <a:solidFill>
              <a:schemeClr val="tx2">
                <a:lumMod val="85000"/>
                <a:lumOff val="15000"/>
              </a:schemeClr>
            </a:solidFill>
          </a:ln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2800" dirty="0">
                <a:latin typeface="+mn-lt"/>
              </a:rPr>
              <a:t>Controlling feed costs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6156325" y="1922463"/>
            <a:ext cx="2592388" cy="930275"/>
          </a:xfrm>
          <a:prstGeom prst="rect">
            <a:avLst/>
          </a:prstGeom>
          <a:solidFill>
            <a:srgbClr val="FFC00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kern="0" dirty="0">
                <a:latin typeface="+mn-lt"/>
                <a:cs typeface="+mn-cs"/>
              </a:rPr>
              <a:t>More efficient use of concentrates</a:t>
            </a: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1403350" y="4941888"/>
            <a:ext cx="2016125" cy="50323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kern="0" dirty="0">
                <a:latin typeface="+mn-lt"/>
                <a:cs typeface="+mn-cs"/>
              </a:rPr>
              <a:t>Grazed grass</a:t>
            </a:r>
          </a:p>
        </p:txBody>
      </p:sp>
      <p:sp>
        <p:nvSpPr>
          <p:cNvPr id="11" name="Content Placeholder 2"/>
          <p:cNvSpPr txBox="1">
            <a:spLocks/>
          </p:cNvSpPr>
          <p:nvPr/>
        </p:nvSpPr>
        <p:spPr bwMode="auto">
          <a:xfrm>
            <a:off x="3563938" y="4941888"/>
            <a:ext cx="2016125" cy="503237"/>
          </a:xfrm>
          <a:prstGeom prst="rect">
            <a:avLst/>
          </a:prstGeom>
          <a:solidFill>
            <a:srgbClr val="92D050"/>
          </a:solidFill>
          <a:ln w="38100">
            <a:solidFill>
              <a:srgbClr val="00B050"/>
            </a:solidFill>
            <a:miter lim="800000"/>
            <a:headEnd/>
            <a:tailEnd/>
          </a:ln>
        </p:spPr>
        <p:txBody>
          <a:bodyPr/>
          <a:lstStyle/>
          <a:p>
            <a:pPr algn="ctr" eaLnBrk="0" hangingPunct="0">
              <a:spcBef>
                <a:spcPct val="20000"/>
              </a:spcBef>
              <a:defRPr/>
            </a:pPr>
            <a:r>
              <a:rPr lang="en-GB" kern="0" dirty="0">
                <a:latin typeface="+mn-lt"/>
                <a:cs typeface="+mn-cs"/>
              </a:rPr>
              <a:t>Grass silage</a:t>
            </a:r>
          </a:p>
        </p:txBody>
      </p:sp>
      <p:pic>
        <p:nvPicPr>
          <p:cNvPr id="7175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781300"/>
            <a:ext cx="1800225" cy="1968500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6963" y="2781300"/>
            <a:ext cx="1871662" cy="1985963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7" name="Down Arrow 8"/>
          <p:cNvSpPr>
            <a:spLocks noChangeArrowheads="1"/>
          </p:cNvSpPr>
          <p:nvPr/>
        </p:nvSpPr>
        <p:spPr bwMode="auto">
          <a:xfrm rot="1726559">
            <a:off x="3124200" y="1020763"/>
            <a:ext cx="488950" cy="815975"/>
          </a:xfrm>
          <a:prstGeom prst="downArrow">
            <a:avLst>
              <a:gd name="adj1" fmla="val 50000"/>
              <a:gd name="adj2" fmla="val 50019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7178" name="Down Arrow 11"/>
          <p:cNvSpPr>
            <a:spLocks noChangeArrowheads="1"/>
          </p:cNvSpPr>
          <p:nvPr/>
        </p:nvSpPr>
        <p:spPr bwMode="auto">
          <a:xfrm rot="-2092986">
            <a:off x="6045200" y="1003300"/>
            <a:ext cx="487363" cy="849313"/>
          </a:xfrm>
          <a:prstGeom prst="downArrow">
            <a:avLst>
              <a:gd name="adj1" fmla="val 50000"/>
              <a:gd name="adj2" fmla="val 50061"/>
            </a:avLst>
          </a:prstGeom>
          <a:solidFill>
            <a:schemeClr val="accent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ea typeface="ＭＳ Ｐゴシック" panose="020B0600070205080204" pitchFamily="34" charset="-128"/>
            </a:endParaRPr>
          </a:p>
        </p:txBody>
      </p:sp>
      <p:sp>
        <p:nvSpPr>
          <p:cNvPr id="4107" name="TextBox 12"/>
          <p:cNvSpPr txBox="1">
            <a:spLocks noChangeArrowheads="1"/>
          </p:cNvSpPr>
          <p:nvPr/>
        </p:nvSpPr>
        <p:spPr bwMode="auto">
          <a:xfrm>
            <a:off x="971550" y="5589588"/>
            <a:ext cx="7993063" cy="831850"/>
          </a:xfrm>
          <a:prstGeom prst="rect">
            <a:avLst/>
          </a:prstGeom>
          <a:solidFill>
            <a:srgbClr val="FF5050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 smtClean="0">
                <a:latin typeface="+mn-lt"/>
              </a:rPr>
              <a:t>Milk from forage currently around 2500 </a:t>
            </a: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en-GB" altLang="en-US" sz="2400" dirty="0" smtClean="0">
                <a:latin typeface="+mn-lt"/>
              </a:rPr>
              <a:t>litres/cow/year</a:t>
            </a:r>
          </a:p>
        </p:txBody>
      </p:sp>
      <p:pic>
        <p:nvPicPr>
          <p:cNvPr id="7180" name="Picture 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25" y="3068638"/>
            <a:ext cx="2232025" cy="1995487"/>
          </a:xfrm>
          <a:prstGeom prst="rect">
            <a:avLst/>
          </a:prstGeom>
          <a:noFill/>
          <a:ln w="222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>
          <a:xfrm>
            <a:off x="806450" y="44450"/>
            <a:ext cx="8229600" cy="1143000"/>
          </a:xfrm>
        </p:spPr>
        <p:txBody>
          <a:bodyPr/>
          <a:lstStyle/>
          <a:p>
            <a:r>
              <a:rPr lang="en-US" altLang="en-US" sz="3600" smtClean="0">
                <a:cs typeface="Arial" panose="020B0604020202020204" pitchFamily="34" charset="0"/>
              </a:rPr>
              <a:t>Current Grass Performance</a:t>
            </a:r>
          </a:p>
        </p:txBody>
      </p:sp>
      <p:sp>
        <p:nvSpPr>
          <p:cNvPr id="8195" name="Content Placeholder 2"/>
          <p:cNvSpPr>
            <a:spLocks noGrp="1"/>
          </p:cNvSpPr>
          <p:nvPr>
            <p:ph idx="1"/>
          </p:nvPr>
        </p:nvSpPr>
        <p:spPr>
          <a:xfrm>
            <a:off x="1439863" y="1412875"/>
            <a:ext cx="7669212" cy="4140200"/>
          </a:xfrm>
        </p:spPr>
        <p:txBody>
          <a:bodyPr/>
          <a:lstStyle/>
          <a:p>
            <a:r>
              <a:rPr lang="en-US" altLang="en-US" sz="2400" smtClean="0">
                <a:cs typeface="Arial" panose="020B0604020202020204" pitchFamily="34" charset="0"/>
              </a:rPr>
              <a:t>Grass DM utilisable yield 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NI average 	7.5t/ha/yr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Achievable 	12t/ha/yr</a:t>
            </a:r>
          </a:p>
          <a:p>
            <a:pPr lvl="1"/>
            <a:r>
              <a:rPr lang="en-US" altLang="en-US" sz="2000" smtClean="0">
                <a:cs typeface="Arial" panose="020B0604020202020204" pitchFamily="34" charset="0"/>
              </a:rPr>
              <a:t>Top farms	16t/ha/yr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Soil pH – 64% land below optimal pH of 6.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Only 18% soils at optimal fertility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r>
              <a:rPr lang="en-US" altLang="en-US" sz="2400" smtClean="0">
                <a:cs typeface="Arial" panose="020B0604020202020204" pitchFamily="34" charset="0"/>
              </a:rPr>
              <a:t>Only 2% tested on annual basis. </a:t>
            </a:r>
          </a:p>
          <a:p>
            <a:endParaRPr lang="en-US" altLang="en-US" sz="2400" smtClean="0">
              <a:cs typeface="Arial" panose="020B0604020202020204" pitchFamily="34" charset="0"/>
            </a:endParaRPr>
          </a:p>
          <a:p>
            <a:endParaRPr lang="en-US" altLang="en-US" sz="2400" smtClean="0"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547813" y="6165850"/>
            <a:ext cx="1577975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(J Gilliland, 2016)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1619250" y="1574800"/>
          <a:ext cx="7056438" cy="35925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00073"/>
                <a:gridCol w="1341871"/>
                <a:gridCol w="1341871"/>
                <a:gridCol w="1372623"/>
              </a:tblGrid>
              <a:tr h="725560">
                <a:tc>
                  <a:txBody>
                    <a:bodyPr/>
                    <a:lstStyle/>
                    <a:p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2000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2014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Change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</a:tr>
              <a:tr h="68601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Herd Size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83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124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+41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</a:tr>
              <a:tr h="68601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Milk Yield (l/cow)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6000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7375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+ 1375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</a:tr>
              <a:tr h="68601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Meal fed (kg/cow)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1250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2601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+</a:t>
                      </a:r>
                      <a:r>
                        <a:rPr lang="en-GB" sz="2000" baseline="0" dirty="0" smtClean="0"/>
                        <a:t> 1351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</a:tr>
              <a:tr h="808913">
                <a:tc>
                  <a:txBody>
                    <a:bodyPr/>
                    <a:lstStyle/>
                    <a:p>
                      <a:r>
                        <a:rPr lang="en-GB" sz="2000" dirty="0" smtClean="0"/>
                        <a:t>Milk</a:t>
                      </a:r>
                      <a:r>
                        <a:rPr lang="en-GB" sz="2000" baseline="0" dirty="0" smtClean="0"/>
                        <a:t> from forage (l/cow)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3222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1594</a:t>
                      </a:r>
                      <a:endParaRPr lang="en-GB" sz="2000" dirty="0"/>
                    </a:p>
                  </a:txBody>
                  <a:tcPr marL="91433" marR="91433" marT="45697" marB="45697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000" dirty="0" smtClean="0"/>
                        <a:t>- 1628</a:t>
                      </a:r>
                      <a:endParaRPr lang="en-GB" sz="2000" dirty="0"/>
                    </a:p>
                  </a:txBody>
                  <a:tcPr marL="91433" marR="91433" marT="45697" marB="45697">
                    <a:solidFill>
                      <a:schemeClr val="accent1">
                        <a:tint val="2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9250" name="Text Box 7"/>
          <p:cNvSpPr txBox="1">
            <a:spLocks noChangeArrowheads="1"/>
          </p:cNvSpPr>
          <p:nvPr/>
        </p:nvSpPr>
        <p:spPr bwMode="auto">
          <a:xfrm>
            <a:off x="1736725" y="5497513"/>
            <a:ext cx="9636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altLang="en-US" sz="1400">
                <a:solidFill>
                  <a:srgbClr val="000000"/>
                </a:solidFill>
                <a:cs typeface="Arial" panose="020B0604020202020204" pitchFamily="34" charset="0"/>
              </a:rPr>
              <a:t>CAFRE</a:t>
            </a:r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116013" y="404813"/>
            <a:ext cx="8135937" cy="11430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000" b="1">
                <a:solidFill>
                  <a:schemeClr val="tx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charset="0"/>
              </a:defRPr>
            </a:lvl9pPr>
          </a:lstStyle>
          <a:p>
            <a:pPr>
              <a:defRPr/>
            </a:pPr>
            <a:r>
              <a:rPr lang="en-GB" sz="3200" kern="0" dirty="0" smtClean="0">
                <a:latin typeface="+mj-lt"/>
                <a:cs typeface="Arial" pitchFamily="34" charset="0"/>
              </a:rPr>
              <a:t>Production From Forage – 14 years on!</a:t>
            </a:r>
            <a:endParaRPr lang="en-GB" kern="0" dirty="0">
              <a:latin typeface="+mj-lt"/>
            </a:endParaRPr>
          </a:p>
        </p:txBody>
      </p:sp>
      <p:sp>
        <p:nvSpPr>
          <p:cNvPr id="9252" name="Oval 2"/>
          <p:cNvSpPr>
            <a:spLocks noChangeArrowheads="1"/>
          </p:cNvSpPr>
          <p:nvPr/>
        </p:nvSpPr>
        <p:spPr bwMode="auto">
          <a:xfrm>
            <a:off x="4572000" y="4221163"/>
            <a:ext cx="4103688" cy="647700"/>
          </a:xfrm>
          <a:prstGeom prst="ellipse">
            <a:avLst/>
          </a:prstGeom>
          <a:noFill/>
          <a:ln w="25400" algn="ctr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1800" i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6"/>
          <p:cNvSpPr>
            <a:spLocks noGrp="1"/>
          </p:cNvSpPr>
          <p:nvPr>
            <p:ph type="title"/>
          </p:nvPr>
        </p:nvSpPr>
        <p:spPr>
          <a:xfrm>
            <a:off x="684213" y="188913"/>
            <a:ext cx="8891587" cy="6477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 Silage Quality:  1996 - 2015</a:t>
            </a:r>
          </a:p>
        </p:txBody>
      </p:sp>
      <p:pic>
        <p:nvPicPr>
          <p:cNvPr id="10243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1052513"/>
            <a:ext cx="4392613" cy="253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3438" y="1052513"/>
            <a:ext cx="4403725" cy="254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775" y="3789363"/>
            <a:ext cx="4529138" cy="2605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6" name="TextBox 1"/>
          <p:cNvSpPr txBox="1">
            <a:spLocks noChangeArrowheads="1"/>
          </p:cNvSpPr>
          <p:nvPr/>
        </p:nvSpPr>
        <p:spPr bwMode="auto">
          <a:xfrm>
            <a:off x="1476375" y="6308725"/>
            <a:ext cx="1841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latin typeface="Times New Roman" panose="02020603050405020304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331913" y="6505575"/>
            <a:ext cx="2940050" cy="307975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dirty="0">
                <a:latin typeface="+mn-lt"/>
              </a:rPr>
              <a:t>Mayne, Ferris &amp; McConnell, 2017</a:t>
            </a: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United Feeds">
  <a:themeElements>
    <a:clrScheme name="Firelight">
      <a:dk1>
        <a:sysClr val="windowText" lastClr="000000"/>
      </a:dk1>
      <a:lt1>
        <a:sysClr val="window" lastClr="FFFFFF"/>
      </a:lt1>
      <a:dk2>
        <a:srgbClr val="9F1C00"/>
      </a:dk2>
      <a:lt2>
        <a:srgbClr val="EEECE1"/>
      </a:lt2>
      <a:accent1>
        <a:srgbClr val="FF881F"/>
      </a:accent1>
      <a:accent2>
        <a:srgbClr val="771C00"/>
      </a:accent2>
      <a:accent3>
        <a:srgbClr val="576A2C"/>
      </a:accent3>
      <a:accent4>
        <a:srgbClr val="A24D00"/>
      </a:accent4>
      <a:accent5>
        <a:srgbClr val="244872"/>
      </a:accent5>
      <a:accent6>
        <a:srgbClr val="5E341C"/>
      </a:accent6>
      <a:hlink>
        <a:srgbClr val="FF912E"/>
      </a:hlink>
      <a:folHlink>
        <a:srgbClr val="B5CB83"/>
      </a:folHlink>
    </a:clrScheme>
    <a:fontScheme name="United Feeds Master 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United Feeds Master 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ed Feeds Master 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ed Feeds Master 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ed Feeds Master 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ed Feeds Master 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United Feeds Master 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ed Feeds Master 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ed Feeds Master 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ed Feeds Master 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ed Feeds Master 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ed Feeds Master 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United Feeds Master 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7562</TotalTime>
  <Words>787</Words>
  <Application>Microsoft Office PowerPoint</Application>
  <PresentationFormat>On-screen Show (4:3)</PresentationFormat>
  <Paragraphs>293</Paragraphs>
  <Slides>27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ＭＳ Ｐゴシック</vt:lpstr>
      <vt:lpstr>Arial</vt:lpstr>
      <vt:lpstr>Calibri</vt:lpstr>
      <vt:lpstr>Times New Roman</vt:lpstr>
      <vt:lpstr>Wingdings</vt:lpstr>
      <vt:lpstr>United Feeds</vt:lpstr>
      <vt:lpstr>The Importance of Research and Innovation in the Dairy Sector </vt:lpstr>
      <vt:lpstr> Overview</vt:lpstr>
      <vt:lpstr> Opportunities for the Dairy Industry</vt:lpstr>
      <vt:lpstr> Challenges for the Dairy Industry</vt:lpstr>
      <vt:lpstr>CAFRE Benchmarking 15/16</vt:lpstr>
      <vt:lpstr>PowerPoint Presentation</vt:lpstr>
      <vt:lpstr>Current Grass Performance</vt:lpstr>
      <vt:lpstr>PowerPoint Presentation</vt:lpstr>
      <vt:lpstr> Silage Quality:  1996 - 2015</vt:lpstr>
      <vt:lpstr>Limiting Factors to Grass Use</vt:lpstr>
      <vt:lpstr>Technology to Improve Grass Utilisation</vt:lpstr>
      <vt:lpstr>PowerPoint Presentation</vt:lpstr>
      <vt:lpstr>The Holy Grail More bugs, more milk</vt:lpstr>
      <vt:lpstr>“When Things Happen is Very Important”</vt:lpstr>
      <vt:lpstr>PowerPoint Presentation</vt:lpstr>
      <vt:lpstr> Low Protein Diets</vt:lpstr>
      <vt:lpstr> Environmental impact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Computer Vision Technology</vt:lpstr>
      <vt:lpstr>PowerPoint Presentation</vt:lpstr>
      <vt:lpstr>Computer Vision Technology</vt:lpstr>
      <vt:lpstr>Take Home Messages</vt:lpstr>
      <vt:lpstr>PowerPoint Presentation</vt:lpstr>
    </vt:vector>
  </TitlesOfParts>
  <Company>United Feeds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dstewart</dc:creator>
  <cp:lastModifiedBy>Cliff Mason</cp:lastModifiedBy>
  <cp:revision>603</cp:revision>
  <cp:lastPrinted>2017-05-30T09:07:21Z</cp:lastPrinted>
  <dcterms:created xsi:type="dcterms:W3CDTF">2006-03-01T16:33:55Z</dcterms:created>
  <dcterms:modified xsi:type="dcterms:W3CDTF">2017-06-02T13:38:07Z</dcterms:modified>
</cp:coreProperties>
</file>