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3"/>
  </p:notesMasterIdLst>
  <p:sldIdLst>
    <p:sldId id="262" r:id="rId3"/>
    <p:sldId id="263" r:id="rId4"/>
    <p:sldId id="260" r:id="rId5"/>
    <p:sldId id="264" r:id="rId6"/>
    <p:sldId id="279" r:id="rId7"/>
    <p:sldId id="268" r:id="rId8"/>
    <p:sldId id="265" r:id="rId9"/>
    <p:sldId id="273" r:id="rId10"/>
    <p:sldId id="274" r:id="rId11"/>
    <p:sldId id="270" r:id="rId12"/>
    <p:sldId id="272" r:id="rId13"/>
    <p:sldId id="267" r:id="rId14"/>
    <p:sldId id="261" r:id="rId15"/>
    <p:sldId id="271" r:id="rId16"/>
    <p:sldId id="280" r:id="rId17"/>
    <p:sldId id="276" r:id="rId18"/>
    <p:sldId id="278" r:id="rId19"/>
    <p:sldId id="277" r:id="rId20"/>
    <p:sldId id="269" r:id="rId21"/>
    <p:sldId id="25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40" autoAdjust="0"/>
  </p:normalViewPr>
  <p:slideViewPr>
    <p:cSldViewPr>
      <p:cViewPr varScale="1">
        <p:scale>
          <a:sx n="68" d="100"/>
          <a:sy n="68" d="100"/>
        </p:scale>
        <p:origin x="203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E1902-58BA-4B86-938E-336A082F78AA}" type="datetimeFigureOut">
              <a:rPr lang="en-GB" smtClean="0"/>
              <a:t>17/04/2019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5F080-5CAD-42C6-A74B-C8D2AAF27CC7}" type="slidenum">
              <a:rPr lang="en-GB" smtClean="0"/>
              <a:t>‹#›</a:t>
            </a:fld>
            <a:endParaRPr lang="en-GB"/>
          </a:p>
        </p:txBody>
      </p:sp>
    </p:spTree>
    <p:extLst>
      <p:ext uri="{BB962C8B-B14F-4D97-AF65-F5344CB8AC3E}">
        <p14:creationId xmlns:p14="http://schemas.microsoft.com/office/powerpoint/2010/main" val="40918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A5F080-5CAD-42C6-A74B-C8D2AAF27CC7}" type="slidenum">
              <a:rPr lang="en-GB" smtClean="0"/>
              <a:t>1</a:t>
            </a:fld>
            <a:endParaRPr lang="en-GB"/>
          </a:p>
        </p:txBody>
      </p:sp>
    </p:spTree>
    <p:extLst>
      <p:ext uri="{BB962C8B-B14F-4D97-AF65-F5344CB8AC3E}">
        <p14:creationId xmlns:p14="http://schemas.microsoft.com/office/powerpoint/2010/main" val="400188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Alexander Braun &amp; Friedrich </a:t>
            </a:r>
            <a:r>
              <a:rPr lang="en-GB" dirty="0" err="1" smtClean="0">
                <a:solidFill>
                  <a:schemeClr val="bg1"/>
                </a:solidFill>
              </a:rPr>
              <a:t>Laibach</a:t>
            </a:r>
            <a:r>
              <a:rPr lang="en-GB" baseline="0" dirty="0" smtClean="0">
                <a:solidFill>
                  <a:schemeClr val="tx1"/>
                </a:solidFill>
              </a:rPr>
              <a:t> were two of the first scientists to document useful attributes of A. thaliana which could be useful in plant research. While Alexander was first to document an unusual double flower mutant of the species in 1873 it was Friedrich </a:t>
            </a:r>
            <a:r>
              <a:rPr lang="en-GB" baseline="0" dirty="0" err="1" smtClean="0">
                <a:solidFill>
                  <a:schemeClr val="tx1"/>
                </a:solidFill>
              </a:rPr>
              <a:t>Laibach</a:t>
            </a:r>
            <a:r>
              <a:rPr lang="en-GB" baseline="0" dirty="0" smtClean="0">
                <a:solidFill>
                  <a:schemeClr val="tx1"/>
                </a:solidFill>
              </a:rPr>
              <a:t> and his student </a:t>
            </a:r>
            <a:r>
              <a:rPr lang="en-GB" dirty="0" smtClean="0"/>
              <a:t>Erna </a:t>
            </a:r>
            <a:r>
              <a:rPr lang="en-GB" dirty="0" err="1" smtClean="0"/>
              <a:t>Reinholz</a:t>
            </a:r>
            <a:r>
              <a:rPr lang="en-GB" dirty="0" smtClean="0"/>
              <a:t> who were the</a:t>
            </a:r>
            <a:r>
              <a:rPr lang="en-GB" baseline="0" dirty="0" smtClean="0"/>
              <a:t> key advocates in the first 40 years of the 20</a:t>
            </a:r>
            <a:r>
              <a:rPr lang="en-GB" baseline="30000" dirty="0" smtClean="0"/>
              <a:t>th</a:t>
            </a:r>
            <a:r>
              <a:rPr lang="en-GB" baseline="0" dirty="0" smtClean="0"/>
              <a:t> century for inclusion of a simple(r) model species for exploration of amiable traits such as shorter flowering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chemeClr val="bg1"/>
                </a:solidFill>
              </a:rPr>
              <a:t>Albert </a:t>
            </a:r>
            <a:r>
              <a:rPr lang="en-GB" baseline="0" dirty="0" err="1" smtClean="0">
                <a:solidFill>
                  <a:schemeClr val="bg1"/>
                </a:solidFill>
              </a:rPr>
              <a:t>Kranz</a:t>
            </a:r>
            <a:r>
              <a:rPr lang="en-GB" baseline="0" dirty="0" smtClean="0">
                <a:solidFill>
                  <a:schemeClr val="bg1"/>
                </a:solidFill>
              </a:rPr>
              <a:t> was the pioneer of sourcing ‘ecotypes’ commonly known as the ‘Global Collection’ which is still used today. This founding collection has been used to generate numerous maps for genes involved in a </a:t>
            </a:r>
            <a:r>
              <a:rPr lang="en-GB" baseline="0" dirty="0" err="1" smtClean="0">
                <a:solidFill>
                  <a:schemeClr val="bg1"/>
                </a:solidFill>
              </a:rPr>
              <a:t>mairaid</a:t>
            </a:r>
            <a:r>
              <a:rPr lang="en-GB" baseline="0" dirty="0" smtClean="0">
                <a:solidFill>
                  <a:schemeClr val="bg1"/>
                </a:solidFill>
              </a:rPr>
              <a:t> of phenotypes such as germination, inflorescence structure, metabolite content, growth dynamics, </a:t>
            </a:r>
            <a:endParaRPr lang="en-GB" dirty="0" smtClean="0">
              <a:solidFill>
                <a:schemeClr val="bg1"/>
              </a:solidFill>
            </a:endParaRPr>
          </a:p>
        </p:txBody>
      </p:sp>
      <p:sp>
        <p:nvSpPr>
          <p:cNvPr id="4" name="Slide Number Placeholder 3"/>
          <p:cNvSpPr>
            <a:spLocks noGrp="1"/>
          </p:cNvSpPr>
          <p:nvPr>
            <p:ph type="sldNum" sz="quarter" idx="10"/>
          </p:nvPr>
        </p:nvSpPr>
        <p:spPr/>
        <p:txBody>
          <a:bodyPr/>
          <a:lstStyle/>
          <a:p>
            <a:fld id="{9EA5F080-5CAD-42C6-A74B-C8D2AAF27CC7}" type="slidenum">
              <a:rPr lang="en-GB" smtClean="0"/>
              <a:t>4</a:t>
            </a:fld>
            <a:endParaRPr lang="en-GB"/>
          </a:p>
        </p:txBody>
      </p:sp>
    </p:spTree>
    <p:extLst>
      <p:ext uri="{BB962C8B-B14F-4D97-AF65-F5344CB8AC3E}">
        <p14:creationId xmlns:p14="http://schemas.microsoft.com/office/powerpoint/2010/main" val="171717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Temperate cereals require</a:t>
            </a:r>
            <a:r>
              <a:rPr lang="en-GB" baseline="0" dirty="0" smtClean="0"/>
              <a:t> prolonged periods of cold in order to gain competence to flower. </a:t>
            </a:r>
            <a:endParaRPr lang="en-GB" dirty="0"/>
          </a:p>
        </p:txBody>
      </p:sp>
      <p:sp>
        <p:nvSpPr>
          <p:cNvPr id="4" name="Slide Number Placeholder 3"/>
          <p:cNvSpPr>
            <a:spLocks noGrp="1"/>
          </p:cNvSpPr>
          <p:nvPr>
            <p:ph type="sldNum" sz="quarter" idx="10"/>
          </p:nvPr>
        </p:nvSpPr>
        <p:spPr/>
        <p:txBody>
          <a:bodyPr/>
          <a:lstStyle/>
          <a:p>
            <a:fld id="{9EA5F080-5CAD-42C6-A74B-C8D2AAF27CC7}" type="slidenum">
              <a:rPr lang="en-GB" smtClean="0"/>
              <a:t>9</a:t>
            </a:fld>
            <a:endParaRPr lang="en-GB"/>
          </a:p>
        </p:txBody>
      </p:sp>
    </p:spTree>
    <p:extLst>
      <p:ext uri="{BB962C8B-B14F-4D97-AF65-F5344CB8AC3E}">
        <p14:creationId xmlns:p14="http://schemas.microsoft.com/office/powerpoint/2010/main" val="13233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“Endogenous pathways function independently of environmental signals and are related to the developmental state of the plant; such pathways are sometimes referred to as “autonomous” to indicate the lack of environmental influence”.</a:t>
            </a:r>
            <a:endParaRPr lang="en-GB" dirty="0"/>
          </a:p>
        </p:txBody>
      </p:sp>
      <p:sp>
        <p:nvSpPr>
          <p:cNvPr id="4" name="Slide Number Placeholder 3"/>
          <p:cNvSpPr>
            <a:spLocks noGrp="1"/>
          </p:cNvSpPr>
          <p:nvPr>
            <p:ph type="sldNum" sz="quarter" idx="10"/>
          </p:nvPr>
        </p:nvSpPr>
        <p:spPr/>
        <p:txBody>
          <a:bodyPr/>
          <a:lstStyle/>
          <a:p>
            <a:fld id="{9EA5F080-5CAD-42C6-A74B-C8D2AAF27CC7}" type="slidenum">
              <a:rPr lang="en-GB" smtClean="0"/>
              <a:t>10</a:t>
            </a:fld>
            <a:endParaRPr lang="en-GB"/>
          </a:p>
        </p:txBody>
      </p:sp>
    </p:spTree>
    <p:extLst>
      <p:ext uri="{BB962C8B-B14F-4D97-AF65-F5344CB8AC3E}">
        <p14:creationId xmlns:p14="http://schemas.microsoft.com/office/powerpoint/2010/main" val="370752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a video of the elevator </a:t>
            </a:r>
            <a:r>
              <a:rPr lang="en-GB" smtClean="0"/>
              <a:t>scene from Elf!</a:t>
            </a:r>
            <a:endParaRPr lang="en-GB"/>
          </a:p>
        </p:txBody>
      </p:sp>
      <p:sp>
        <p:nvSpPr>
          <p:cNvPr id="4" name="Slide Number Placeholder 3"/>
          <p:cNvSpPr>
            <a:spLocks noGrp="1"/>
          </p:cNvSpPr>
          <p:nvPr>
            <p:ph type="sldNum" sz="quarter" idx="10"/>
          </p:nvPr>
        </p:nvSpPr>
        <p:spPr/>
        <p:txBody>
          <a:bodyPr/>
          <a:lstStyle/>
          <a:p>
            <a:fld id="{9EA5F080-5CAD-42C6-A74B-C8D2AAF27CC7}" type="slidenum">
              <a:rPr lang="en-GB" smtClean="0"/>
              <a:t>11</a:t>
            </a:fld>
            <a:endParaRPr lang="en-GB"/>
          </a:p>
        </p:txBody>
      </p:sp>
    </p:spTree>
    <p:extLst>
      <p:ext uri="{BB962C8B-B14F-4D97-AF65-F5344CB8AC3E}">
        <p14:creationId xmlns:p14="http://schemas.microsoft.com/office/powerpoint/2010/main" val="57605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9EA5F080-5CAD-42C6-A74B-C8D2AAF27CC7}" type="slidenum">
              <a:rPr lang="en-GB" smtClean="0"/>
              <a:t>14</a:t>
            </a:fld>
            <a:endParaRPr lang="en-GB"/>
          </a:p>
        </p:txBody>
      </p:sp>
    </p:spTree>
    <p:extLst>
      <p:ext uri="{BB962C8B-B14F-4D97-AF65-F5344CB8AC3E}">
        <p14:creationId xmlns:p14="http://schemas.microsoft.com/office/powerpoint/2010/main" val="394454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1970C19-BDFC-417C-A083-0759579FE210}" type="slidenum">
              <a:rPr lang="en-IE" smtClean="0">
                <a:solidFill>
                  <a:prstClr val="black"/>
                </a:solidFill>
              </a:rPr>
              <a:pPr/>
              <a:t>20</a:t>
            </a:fld>
            <a:endParaRPr lang="en-IE">
              <a:solidFill>
                <a:prstClr val="black"/>
              </a:solidFill>
            </a:endParaRPr>
          </a:p>
        </p:txBody>
      </p:sp>
    </p:spTree>
    <p:extLst>
      <p:ext uri="{BB962C8B-B14F-4D97-AF65-F5344CB8AC3E}">
        <p14:creationId xmlns:p14="http://schemas.microsoft.com/office/powerpoint/2010/main" val="55062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dirty="0">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dirty="0">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7449555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9108022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40768"/>
            <a:ext cx="2057400" cy="478539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340768"/>
            <a:ext cx="6019800" cy="478539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8982370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549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4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97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8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71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6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85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0439284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43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299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2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967025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6" name="Footer Placeholder 5"/>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7" name="Slide Number Placeholder 6"/>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18326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864096"/>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67544" y="227687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7544" y="3068960"/>
            <a:ext cx="4040188" cy="33452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227687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008" y="3068960"/>
            <a:ext cx="4041775" cy="33752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8" name="Footer Placeholder 7"/>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9" name="Slide Number Placeholder 8"/>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542396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4" name="Footer Placeholder 3"/>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5" name="Slide Number Placeholder 4"/>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8373738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3" name="Footer Placeholder 2"/>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4" name="Slide Number Placeholder 3"/>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3186580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1340768"/>
            <a:ext cx="5111750" cy="4785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2636912"/>
            <a:ext cx="3008313" cy="34892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6" name="Footer Placeholder 5"/>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7" name="Slide Number Placeholder 6"/>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1914478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1268759"/>
            <a:ext cx="5486400" cy="34588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6" name="Footer Placeholder 5"/>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7" name="Slide Number Placeholder 6"/>
          <p:cNvSpPr>
            <a:spLocks noGrp="1"/>
          </p:cNvSpPr>
          <p:nvPr>
            <p:ph type="sldNum" sz="quarter" idx="12"/>
          </p:nvPr>
        </p:nvSpPr>
        <p:spPr/>
        <p:txBody>
          <a:bodyPr/>
          <a:lstStyle/>
          <a:p>
            <a:fld id="{33DA5D94-D4EF-4488-BA93-B923E15FF49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0379097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0" y="6597352"/>
            <a:ext cx="9144000" cy="2606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457200" y="1340768"/>
            <a:ext cx="8229600" cy="864096"/>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2348880"/>
            <a:ext cx="8229600" cy="377728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0" y="6597352"/>
            <a:ext cx="1152128" cy="260648"/>
          </a:xfrm>
          <a:prstGeom prst="rect">
            <a:avLst/>
          </a:prstGeom>
        </p:spPr>
        <p:txBody>
          <a:bodyPr vert="horz" lIns="91440" tIns="45720" rIns="91440" bIns="45720" rtlCol="0" anchor="ctr"/>
          <a:lstStyle>
            <a:lvl1pPr algn="l">
              <a:defRPr sz="1200">
                <a:solidFill>
                  <a:schemeClr val="bg1"/>
                </a:solidFill>
              </a:defRPr>
            </a:lvl1pPr>
          </a:lstStyle>
          <a:p>
            <a:r>
              <a:rPr lang="en-GB" smtClean="0">
                <a:solidFill>
                  <a:prstClr val="white"/>
                </a:solidFill>
              </a:rPr>
              <a:t>12/03/2019</a:t>
            </a:r>
            <a:endParaRPr lang="en-GB" dirty="0">
              <a:solidFill>
                <a:prstClr val="white"/>
              </a:solidFill>
            </a:endParaRPr>
          </a:p>
        </p:txBody>
      </p:sp>
      <p:sp>
        <p:nvSpPr>
          <p:cNvPr id="5" name="Footer Placeholder 4"/>
          <p:cNvSpPr>
            <a:spLocks noGrp="1"/>
          </p:cNvSpPr>
          <p:nvPr>
            <p:ph type="ftr" sz="quarter" idx="3"/>
          </p:nvPr>
        </p:nvSpPr>
        <p:spPr>
          <a:xfrm>
            <a:off x="3599892" y="6551826"/>
            <a:ext cx="1944216" cy="306174"/>
          </a:xfrm>
          <a:prstGeom prst="rect">
            <a:avLst/>
          </a:prstGeom>
        </p:spPr>
        <p:txBody>
          <a:bodyPr vert="horz" lIns="91440" tIns="45720" rIns="91440" bIns="45720" rtlCol="0" anchor="ctr"/>
          <a:lstStyle>
            <a:lvl1pPr algn="ctr">
              <a:defRPr sz="1200">
                <a:solidFill>
                  <a:schemeClr val="bg1"/>
                </a:solidFill>
              </a:defRPr>
            </a:lvl1pPr>
          </a:lstStyle>
          <a:p>
            <a:r>
              <a:rPr lang="en-GB" smtClean="0">
                <a:solidFill>
                  <a:prstClr val="white"/>
                </a:solidFill>
              </a:rPr>
              <a:t>www.afbini.gov.uk</a:t>
            </a:r>
            <a:endParaRPr lang="en-GB" dirty="0">
              <a:solidFill>
                <a:prstClr val="white"/>
              </a:solidFill>
            </a:endParaRPr>
          </a:p>
        </p:txBody>
      </p:sp>
      <p:sp>
        <p:nvSpPr>
          <p:cNvPr id="6" name="Slide Number Placeholder 5"/>
          <p:cNvSpPr>
            <a:spLocks noGrp="1"/>
          </p:cNvSpPr>
          <p:nvPr>
            <p:ph type="sldNum" sz="quarter" idx="4"/>
          </p:nvPr>
        </p:nvSpPr>
        <p:spPr>
          <a:xfrm>
            <a:off x="7775848" y="6597352"/>
            <a:ext cx="1368152" cy="260648"/>
          </a:xfrm>
          <a:prstGeom prst="rect">
            <a:avLst/>
          </a:prstGeom>
        </p:spPr>
        <p:txBody>
          <a:bodyPr vert="horz" lIns="91440" tIns="45720" rIns="91440" bIns="45720" rtlCol="0" anchor="ctr"/>
          <a:lstStyle>
            <a:lvl1pPr algn="r">
              <a:defRPr sz="1100">
                <a:solidFill>
                  <a:schemeClr val="bg1"/>
                </a:solidFill>
              </a:defRPr>
            </a:lvl1pPr>
          </a:lstStyle>
          <a:p>
            <a:fld id="{33DA5D94-D4EF-4488-BA93-B923E15FF49D}" type="slidenum">
              <a:rPr lang="en-GB" smtClean="0">
                <a:solidFill>
                  <a:prstClr val="white"/>
                </a:solidFill>
              </a:rPr>
              <a:pPr/>
              <a:t>‹#›</a:t>
            </a:fld>
            <a:endParaRPr lang="en-GB" dirty="0">
              <a:solidFill>
                <a:prstClr val="white"/>
              </a:solidFill>
            </a:endParaRPr>
          </a:p>
        </p:txBody>
      </p:sp>
      <p:pic>
        <p:nvPicPr>
          <p:cNvPr id="11" name="Picture 10" descr="GLOBAL FOOD SECURITY STRIP FOR SLIDES.png"/>
          <p:cNvPicPr>
            <a:picLocks noChangeAspect="1"/>
          </p:cNvPicPr>
          <p:nvPr userDrawn="1"/>
        </p:nvPicPr>
        <p:blipFill>
          <a:blip r:embed="rId13"/>
          <a:stretch>
            <a:fillRect/>
          </a:stretch>
        </p:blipFill>
        <p:spPr>
          <a:xfrm>
            <a:off x="0" y="0"/>
            <a:ext cx="9144000" cy="1210152"/>
          </a:xfrm>
          <a:prstGeom prst="rect">
            <a:avLst/>
          </a:prstGeom>
        </p:spPr>
      </p:pic>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291137" y="2901950"/>
            <a:ext cx="3852863"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806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992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3657600"/>
          </a:xfrm>
        </p:spPr>
        <p:txBody>
          <a:bodyPr>
            <a:normAutofit/>
          </a:bodyPr>
          <a:lstStyle/>
          <a:p>
            <a:r>
              <a:rPr lang="en-GB" b="1" dirty="0" smtClean="0">
                <a:solidFill>
                  <a:schemeClr val="bg1"/>
                </a:solidFill>
              </a:rPr>
              <a:t>Molecular Mechanisms of Environmental Perception</a:t>
            </a:r>
            <a:endParaRPr lang="en-GB" b="1"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1</a:t>
            </a:fld>
            <a:endParaRPr lang="en-GB">
              <a:solidFill>
                <a:prstClr val="white"/>
              </a:solidFill>
            </a:endParaRPr>
          </a:p>
        </p:txBody>
      </p:sp>
      <p:sp>
        <p:nvSpPr>
          <p:cNvPr id="7" name="Subtitle 2"/>
          <p:cNvSpPr txBox="1">
            <a:spLocks noGrp="1"/>
          </p:cNvSpPr>
          <p:nvPr>
            <p:ph idx="1"/>
          </p:nvPr>
        </p:nvSpPr>
        <p:spPr>
          <a:xfrm>
            <a:off x="457200" y="4724400"/>
            <a:ext cx="8229600" cy="14017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IE" sz="1600" b="1" dirty="0" smtClean="0">
                <a:solidFill>
                  <a:prstClr val="white"/>
                </a:solidFill>
              </a:rPr>
              <a:t>							</a:t>
            </a:r>
            <a:r>
              <a:rPr lang="en-IE" sz="1500" b="1" dirty="0" smtClean="0">
                <a:solidFill>
                  <a:prstClr val="white"/>
                </a:solidFill>
              </a:rPr>
              <a:t>    Dr Deborah Cox</a:t>
            </a:r>
          </a:p>
          <a:p>
            <a:pPr marL="0" indent="0" algn="r">
              <a:buFont typeface="Arial" pitchFamily="34" charset="0"/>
              <a:buNone/>
            </a:pPr>
            <a:r>
              <a:rPr lang="en-IE" sz="1500" b="1" dirty="0" smtClean="0">
                <a:solidFill>
                  <a:prstClr val="white"/>
                </a:solidFill>
              </a:rPr>
              <a:t>Pest &amp; Pathogen Molecular Biology (PPMB)</a:t>
            </a:r>
          </a:p>
          <a:p>
            <a:pPr marL="0" indent="0" algn="r">
              <a:buFont typeface="Arial" pitchFamily="34" charset="0"/>
              <a:buNone/>
            </a:pPr>
            <a:r>
              <a:rPr lang="en-IE" sz="1500" b="1" dirty="0" err="1" smtClean="0">
                <a:solidFill>
                  <a:prstClr val="white"/>
                </a:solidFill>
              </a:rPr>
              <a:t>Agri</a:t>
            </a:r>
            <a:r>
              <a:rPr lang="en-IE" sz="1500" b="1" dirty="0" smtClean="0">
                <a:solidFill>
                  <a:prstClr val="white"/>
                </a:solidFill>
              </a:rPr>
              <a:t>-food &amp; Bioscience Institute</a:t>
            </a:r>
          </a:p>
          <a:p>
            <a:pPr marL="0" indent="0" algn="r">
              <a:buFont typeface="Arial" pitchFamily="34" charset="0"/>
              <a:buNone/>
            </a:pPr>
            <a:r>
              <a:rPr lang="en-IE" sz="1500" b="1" dirty="0" smtClean="0">
                <a:solidFill>
                  <a:prstClr val="white"/>
                </a:solidFill>
              </a:rPr>
              <a:t>Grassland &amp; Plant Sciences</a:t>
            </a:r>
          </a:p>
          <a:p>
            <a:pPr marL="0" indent="0" algn="r">
              <a:buNone/>
            </a:pPr>
            <a:r>
              <a:rPr lang="en-IE" sz="1500" b="1" dirty="0">
                <a:solidFill>
                  <a:prstClr val="white"/>
                </a:solidFill>
              </a:rPr>
              <a:t>18a </a:t>
            </a:r>
            <a:r>
              <a:rPr lang="en-IE" sz="1500" b="1" dirty="0" err="1">
                <a:solidFill>
                  <a:prstClr val="white"/>
                </a:solidFill>
              </a:rPr>
              <a:t>Newforge</a:t>
            </a:r>
            <a:r>
              <a:rPr lang="en-IE" sz="1500" b="1" dirty="0">
                <a:solidFill>
                  <a:prstClr val="white"/>
                </a:solidFill>
              </a:rPr>
              <a:t> Lane, Belfast, BT9 </a:t>
            </a:r>
            <a:r>
              <a:rPr lang="en-IE" sz="1500" b="1" dirty="0" smtClean="0">
                <a:solidFill>
                  <a:prstClr val="white"/>
                </a:solidFill>
              </a:rPr>
              <a:t>5PX</a:t>
            </a:r>
          </a:p>
          <a:p>
            <a:pPr marL="0" indent="0" algn="r">
              <a:buFont typeface="Arial" pitchFamily="34" charset="0"/>
              <a:buNone/>
            </a:pPr>
            <a:r>
              <a:rPr lang="en-IE" sz="1500" b="1" dirty="0" smtClean="0">
                <a:solidFill>
                  <a:prstClr val="white"/>
                </a:solidFill>
              </a:rPr>
              <a:t>Deborah.Cox@afbini.gov.uk</a:t>
            </a:r>
          </a:p>
          <a:p>
            <a:pPr marL="0" indent="0" algn="r">
              <a:buFont typeface="Arial" pitchFamily="34" charset="0"/>
              <a:buNone/>
            </a:pPr>
            <a:r>
              <a:rPr lang="en-IE" sz="1500" b="1" dirty="0" smtClean="0">
                <a:solidFill>
                  <a:prstClr val="white"/>
                </a:solidFill>
              </a:rPr>
              <a:t>028909255271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44" y="4777908"/>
            <a:ext cx="2353056" cy="1241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7073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Genetic Control of Flowering time </a:t>
            </a:r>
            <a:br>
              <a:rPr lang="en-GB" dirty="0" smtClean="0">
                <a:solidFill>
                  <a:schemeClr val="bg1"/>
                </a:solidFill>
              </a:rPr>
            </a:br>
            <a:r>
              <a:rPr lang="en-GB" dirty="0" smtClean="0">
                <a:solidFill>
                  <a:schemeClr val="bg1"/>
                </a:solidFill>
              </a:rPr>
              <a:t>in </a:t>
            </a:r>
            <a:r>
              <a:rPr lang="en-GB" i="1" dirty="0" smtClean="0">
                <a:solidFill>
                  <a:schemeClr val="bg1"/>
                </a:solidFill>
              </a:rPr>
              <a:t>A. thaliana</a:t>
            </a:r>
            <a:endParaRPr lang="en-GB" i="1"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375" y="1600201"/>
            <a:ext cx="58246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181600" y="2819400"/>
            <a:ext cx="1371600" cy="9906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90600" y="5867400"/>
            <a:ext cx="7696200" cy="307777"/>
          </a:xfrm>
          <a:prstGeom prst="rect">
            <a:avLst/>
          </a:prstGeom>
          <a:noFill/>
        </p:spPr>
        <p:txBody>
          <a:bodyPr wrap="square" rtlCol="0">
            <a:spAutoFit/>
          </a:bodyPr>
          <a:lstStyle/>
          <a:p>
            <a:pPr algn="ctr"/>
            <a:r>
              <a:rPr lang="en-GB" sz="1400" dirty="0">
                <a:solidFill>
                  <a:schemeClr val="bg1"/>
                </a:solidFill>
              </a:rPr>
              <a:t>Henderson, I.R. and Dean, C., 2004. </a:t>
            </a:r>
            <a:r>
              <a:rPr lang="en-GB" sz="1400" i="1" dirty="0" smtClean="0">
                <a:solidFill>
                  <a:schemeClr val="bg1"/>
                </a:solidFill>
              </a:rPr>
              <a:t>Development</a:t>
            </a:r>
            <a:r>
              <a:rPr lang="en-GB" sz="1400" dirty="0">
                <a:solidFill>
                  <a:schemeClr val="bg1"/>
                </a:solidFill>
              </a:rPr>
              <a:t>, </a:t>
            </a:r>
            <a:r>
              <a:rPr lang="en-GB" sz="1400" i="1" dirty="0">
                <a:solidFill>
                  <a:schemeClr val="bg1"/>
                </a:solidFill>
              </a:rPr>
              <a:t>131</a:t>
            </a:r>
            <a:r>
              <a:rPr lang="en-GB" sz="1400" dirty="0">
                <a:solidFill>
                  <a:schemeClr val="bg1"/>
                </a:solidFill>
              </a:rPr>
              <a:t>(16), pp.3829-3838.</a:t>
            </a:r>
          </a:p>
        </p:txBody>
      </p:sp>
    </p:spTree>
    <p:extLst>
      <p:ext uri="{BB962C8B-B14F-4D97-AF65-F5344CB8AC3E}">
        <p14:creationId xmlns:p14="http://schemas.microsoft.com/office/powerpoint/2010/main" val="1156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rmAutofit fontScale="90000"/>
          </a:bodyPr>
          <a:lstStyle/>
          <a:p>
            <a:r>
              <a:rPr lang="en-GB" dirty="0" smtClean="0">
                <a:solidFill>
                  <a:schemeClr val="bg1"/>
                </a:solidFill>
              </a:rPr>
              <a:t>The FLC gene &amp; Environmental Perception</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214058"/>
            <a:ext cx="6172200" cy="466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71600" y="5943600"/>
            <a:ext cx="6705600" cy="307777"/>
          </a:xfrm>
          <a:prstGeom prst="rect">
            <a:avLst/>
          </a:prstGeom>
          <a:noFill/>
        </p:spPr>
        <p:txBody>
          <a:bodyPr wrap="square" rtlCol="0">
            <a:spAutoFit/>
          </a:bodyPr>
          <a:lstStyle/>
          <a:p>
            <a:r>
              <a:rPr lang="en-GB" sz="1400" dirty="0">
                <a:solidFill>
                  <a:schemeClr val="bg1"/>
                </a:solidFill>
              </a:rPr>
              <a:t>Bloomer, R.H. and Dean, C., </a:t>
            </a:r>
            <a:r>
              <a:rPr lang="en-GB" sz="1400" dirty="0" smtClean="0">
                <a:solidFill>
                  <a:schemeClr val="bg1"/>
                </a:solidFill>
              </a:rPr>
              <a:t>2017. </a:t>
            </a:r>
            <a:r>
              <a:rPr lang="en-GB" sz="1400" i="1" dirty="0">
                <a:solidFill>
                  <a:schemeClr val="bg1"/>
                </a:solidFill>
              </a:rPr>
              <a:t>Journal of Experimental Botany</a:t>
            </a:r>
            <a:r>
              <a:rPr lang="en-GB" sz="1400" dirty="0">
                <a:solidFill>
                  <a:schemeClr val="bg1"/>
                </a:solidFill>
              </a:rPr>
              <a:t>, </a:t>
            </a:r>
            <a:r>
              <a:rPr lang="en-GB" sz="1400" i="1" dirty="0">
                <a:solidFill>
                  <a:schemeClr val="bg1"/>
                </a:solidFill>
              </a:rPr>
              <a:t>68</a:t>
            </a:r>
            <a:r>
              <a:rPr lang="en-GB" sz="1400" dirty="0">
                <a:solidFill>
                  <a:schemeClr val="bg1"/>
                </a:solidFill>
              </a:rPr>
              <a:t>(20), pp.5439-5452</a:t>
            </a:r>
            <a:r>
              <a:rPr lang="en-GB" sz="1400" dirty="0" smtClean="0">
                <a:solidFill>
                  <a:schemeClr val="bg1"/>
                </a:solidFill>
              </a:rPr>
              <a:t>.</a:t>
            </a:r>
            <a:endParaRPr lang="en-GB" sz="1400" dirty="0">
              <a:solidFill>
                <a:schemeClr val="bg1"/>
              </a:solidFill>
            </a:endParaRPr>
          </a:p>
        </p:txBody>
      </p:sp>
      <p:sp>
        <p:nvSpPr>
          <p:cNvPr id="3" name="Oval 2"/>
          <p:cNvSpPr/>
          <p:nvPr/>
        </p:nvSpPr>
        <p:spPr>
          <a:xfrm>
            <a:off x="3657600" y="838200"/>
            <a:ext cx="2209800" cy="5334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08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Waddington's </a:t>
            </a:r>
            <a:r>
              <a:rPr lang="en-GB" dirty="0" smtClean="0">
                <a:solidFill>
                  <a:schemeClr val="bg1"/>
                </a:solidFill>
              </a:rPr>
              <a:t>Epigenetic </a:t>
            </a:r>
            <a:r>
              <a:rPr lang="en-GB" dirty="0">
                <a:solidFill>
                  <a:schemeClr val="bg1"/>
                </a:solidFill>
              </a:rPr>
              <a:t>L</a:t>
            </a:r>
            <a:r>
              <a:rPr lang="en-GB" dirty="0" smtClean="0">
                <a:solidFill>
                  <a:schemeClr val="bg1"/>
                </a:solidFill>
              </a:rPr>
              <a:t>andscape</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7964" y="1371600"/>
            <a:ext cx="6360636" cy="429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47800" y="5715000"/>
            <a:ext cx="6400800" cy="307777"/>
          </a:xfrm>
          <a:prstGeom prst="rect">
            <a:avLst/>
          </a:prstGeom>
        </p:spPr>
        <p:txBody>
          <a:bodyPr wrap="square">
            <a:spAutoFit/>
          </a:bodyPr>
          <a:lstStyle/>
          <a:p>
            <a:r>
              <a:rPr lang="en-GB" sz="1400" dirty="0">
                <a:solidFill>
                  <a:schemeClr val="bg1"/>
                </a:solidFill>
              </a:rPr>
              <a:t>Waddington, C.H., 2014. </a:t>
            </a:r>
            <a:r>
              <a:rPr lang="en-GB" sz="1400" i="1" dirty="0">
                <a:solidFill>
                  <a:schemeClr val="bg1"/>
                </a:solidFill>
              </a:rPr>
              <a:t>The strategy of the genes</a:t>
            </a:r>
            <a:r>
              <a:rPr lang="en-GB" sz="1400" dirty="0">
                <a:solidFill>
                  <a:schemeClr val="bg1"/>
                </a:solidFill>
              </a:rPr>
              <a:t>. Routledge.</a:t>
            </a:r>
          </a:p>
        </p:txBody>
      </p:sp>
    </p:spTree>
    <p:extLst>
      <p:ext uri="{BB962C8B-B14F-4D97-AF65-F5344CB8AC3E}">
        <p14:creationId xmlns:p14="http://schemas.microsoft.com/office/powerpoint/2010/main" val="4227440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864096"/>
          </a:xfrm>
        </p:spPr>
        <p:txBody>
          <a:bodyPr/>
          <a:lstStyle/>
          <a:p>
            <a:r>
              <a:rPr lang="en-GB" dirty="0" smtClean="0">
                <a:solidFill>
                  <a:schemeClr val="bg1"/>
                </a:solidFill>
              </a:rPr>
              <a:t>Reading the epigenetic landscape</a:t>
            </a:r>
            <a:endParaRPr lang="en-GB" dirty="0">
              <a:solidFill>
                <a:schemeClr val="bg1"/>
              </a:solidFill>
            </a:endParaRPr>
          </a:p>
        </p:txBody>
      </p:sp>
      <p:sp>
        <p:nvSpPr>
          <p:cNvPr id="6" name="Content Placeholder 5"/>
          <p:cNvSpPr>
            <a:spLocks noGrp="1"/>
          </p:cNvSpPr>
          <p:nvPr>
            <p:ph idx="1"/>
          </p:nvPr>
        </p:nvSpPr>
        <p:spPr>
          <a:xfrm>
            <a:off x="457200" y="1828800"/>
            <a:ext cx="8229600" cy="4038600"/>
          </a:xfrm>
        </p:spPr>
        <p:txBody>
          <a:bodyPr>
            <a:normAutofit/>
          </a:bodyPr>
          <a:lstStyle/>
          <a:p>
            <a:endParaRPr lang="en-GB" dirty="0" smtClean="0">
              <a:solidFill>
                <a:schemeClr val="bg1"/>
              </a:solidFill>
            </a:endParaRPr>
          </a:p>
          <a:p>
            <a:r>
              <a:rPr lang="en-GB" dirty="0" err="1">
                <a:solidFill>
                  <a:schemeClr val="bg1"/>
                </a:solidFill>
              </a:rPr>
              <a:t>d</a:t>
            </a:r>
            <a:r>
              <a:rPr lang="en-GB" dirty="0" err="1" smtClean="0">
                <a:solidFill>
                  <a:schemeClr val="bg1"/>
                </a:solidFill>
              </a:rPr>
              <a:t>eborahs</a:t>
            </a:r>
            <a:r>
              <a:rPr lang="en-GB" dirty="0" smtClean="0">
                <a:solidFill>
                  <a:schemeClr val="bg1"/>
                </a:solidFill>
              </a:rPr>
              <a:t> inspiration comes from cooking her beloved family friends and pet cat</a:t>
            </a:r>
          </a:p>
          <a:p>
            <a:pPr lvl="1"/>
            <a:r>
              <a:rPr lang="en-GB" dirty="0">
                <a:solidFill>
                  <a:schemeClr val="bg1"/>
                </a:solidFill>
              </a:rPr>
              <a:t>Deborah’s inspiration comes from cooking her beloved </a:t>
            </a:r>
            <a:r>
              <a:rPr lang="en-GB" dirty="0" smtClean="0">
                <a:solidFill>
                  <a:schemeClr val="bg1"/>
                </a:solidFill>
              </a:rPr>
              <a:t>family, friends, </a:t>
            </a:r>
            <a:r>
              <a:rPr lang="en-GB" dirty="0">
                <a:solidFill>
                  <a:schemeClr val="bg1"/>
                </a:solidFill>
              </a:rPr>
              <a:t>and pet </a:t>
            </a:r>
            <a:r>
              <a:rPr lang="en-GB" dirty="0" smtClean="0">
                <a:solidFill>
                  <a:schemeClr val="bg1"/>
                </a:solidFill>
              </a:rPr>
              <a:t>cat.</a:t>
            </a:r>
            <a:endParaRPr lang="en-GB" dirty="0">
              <a:solidFill>
                <a:schemeClr val="bg1"/>
              </a:solidFill>
            </a:endParaRPr>
          </a:p>
          <a:p>
            <a:pPr lvl="1"/>
            <a:r>
              <a:rPr lang="en-GB" dirty="0" smtClean="0">
                <a:solidFill>
                  <a:schemeClr val="bg1"/>
                </a:solidFill>
              </a:rPr>
              <a:t>Deborah’s </a:t>
            </a:r>
            <a:r>
              <a:rPr lang="en-GB" dirty="0">
                <a:solidFill>
                  <a:schemeClr val="bg1"/>
                </a:solidFill>
              </a:rPr>
              <a:t>inspiration comes from </a:t>
            </a:r>
            <a:r>
              <a:rPr lang="en-GB" dirty="0" smtClean="0">
                <a:solidFill>
                  <a:schemeClr val="bg1"/>
                </a:solidFill>
              </a:rPr>
              <a:t>cooking, </a:t>
            </a:r>
            <a:r>
              <a:rPr lang="en-GB" dirty="0">
                <a:solidFill>
                  <a:schemeClr val="bg1"/>
                </a:solidFill>
              </a:rPr>
              <a:t>her beloved </a:t>
            </a:r>
            <a:r>
              <a:rPr lang="en-GB" dirty="0" smtClean="0">
                <a:solidFill>
                  <a:schemeClr val="bg1"/>
                </a:solidFill>
              </a:rPr>
              <a:t>family, friends, and pet cat.</a:t>
            </a:r>
          </a:p>
        </p:txBody>
      </p:sp>
      <p:sp>
        <p:nvSpPr>
          <p:cNvPr id="3" name="Date Placeholder 2"/>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4" name="Footer Placeholder 3"/>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5" name="Slide Number Placeholder 4"/>
          <p:cNvSpPr>
            <a:spLocks noGrp="1"/>
          </p:cNvSpPr>
          <p:nvPr>
            <p:ph type="sldNum" sz="quarter" idx="12"/>
          </p:nvPr>
        </p:nvSpPr>
        <p:spPr/>
        <p:txBody>
          <a:bodyPr/>
          <a:lstStyle/>
          <a:p>
            <a:fld id="{33DA5D94-D4EF-4488-BA93-B923E15FF49D}" type="slidenum">
              <a:rPr lang="en-GB" smtClean="0">
                <a:solidFill>
                  <a:prstClr val="white"/>
                </a:solidFill>
              </a:rPr>
              <a:pPr/>
              <a:t>13</a:t>
            </a:fld>
            <a:endParaRPr lang="en-GB">
              <a:solidFill>
                <a:prstClr val="white"/>
              </a:solidFill>
            </a:endParaRPr>
          </a:p>
        </p:txBody>
      </p:sp>
      <p:grpSp>
        <p:nvGrpSpPr>
          <p:cNvPr id="23" name="Group 22"/>
          <p:cNvGrpSpPr/>
          <p:nvPr/>
        </p:nvGrpSpPr>
        <p:grpSpPr>
          <a:xfrm>
            <a:off x="762000" y="1638300"/>
            <a:ext cx="7467600" cy="228600"/>
            <a:chOff x="762000" y="1638300"/>
            <a:chExt cx="7467600" cy="228600"/>
          </a:xfrm>
        </p:grpSpPr>
        <p:cxnSp>
          <p:nvCxnSpPr>
            <p:cNvPr id="8" name="Straight Connector 7"/>
            <p:cNvCxnSpPr/>
            <p:nvPr/>
          </p:nvCxnSpPr>
          <p:spPr>
            <a:xfrm>
              <a:off x="762000" y="1752600"/>
              <a:ext cx="7467600"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14400" y="1638300"/>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524000" y="1643248"/>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67200" y="1657350"/>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953000" y="1676400"/>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562600" y="1664277"/>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8153400" y="1657350"/>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Flowchart: Stored Data 19"/>
          <p:cNvSpPr/>
          <p:nvPr/>
        </p:nvSpPr>
        <p:spPr>
          <a:xfrm>
            <a:off x="4267200" y="1295400"/>
            <a:ext cx="228600" cy="361950"/>
          </a:xfrm>
          <a:prstGeom prst="flowChartOnlineStorag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nvGrpSpPr>
          <p:cNvPr id="24" name="Group 23"/>
          <p:cNvGrpSpPr/>
          <p:nvPr/>
        </p:nvGrpSpPr>
        <p:grpSpPr>
          <a:xfrm>
            <a:off x="762000" y="1295400"/>
            <a:ext cx="7696200" cy="838200"/>
            <a:chOff x="762000" y="1295400"/>
            <a:chExt cx="7696200" cy="838200"/>
          </a:xfrm>
        </p:grpSpPr>
        <p:sp>
          <p:nvSpPr>
            <p:cNvPr id="9" name="Oval 8"/>
            <p:cNvSpPr/>
            <p:nvPr/>
          </p:nvSpPr>
          <p:spPr>
            <a:xfrm>
              <a:off x="762000" y="1524000"/>
              <a:ext cx="152400" cy="45720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Rounded Rectangle 9"/>
            <p:cNvSpPr/>
            <p:nvPr/>
          </p:nvSpPr>
          <p:spPr>
            <a:xfrm>
              <a:off x="838200" y="1524000"/>
              <a:ext cx="152400" cy="228600"/>
            </a:xfrm>
            <a:prstGeom prst="roundRect">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8" name="Isosceles Triangle 17"/>
            <p:cNvSpPr/>
            <p:nvPr/>
          </p:nvSpPr>
          <p:spPr>
            <a:xfrm>
              <a:off x="1562100" y="1524000"/>
              <a:ext cx="190500" cy="152400"/>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 name="Chord 18"/>
            <p:cNvSpPr/>
            <p:nvPr/>
          </p:nvSpPr>
          <p:spPr>
            <a:xfrm>
              <a:off x="8153400" y="1828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Stored Data 20"/>
            <p:cNvSpPr/>
            <p:nvPr/>
          </p:nvSpPr>
          <p:spPr>
            <a:xfrm>
              <a:off x="4953000" y="1295400"/>
              <a:ext cx="228600" cy="361950"/>
            </a:xfrm>
            <a:prstGeom prst="flowChartOnlineStorag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22" name="Flowchart: Stored Data 21"/>
            <p:cNvSpPr/>
            <p:nvPr/>
          </p:nvSpPr>
          <p:spPr>
            <a:xfrm>
              <a:off x="5562600" y="1302327"/>
              <a:ext cx="228600" cy="361950"/>
            </a:xfrm>
            <a:prstGeom prst="flowChartOnlineStorag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13032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How do Plants ‘Remember’ Winter?</a:t>
            </a:r>
            <a:endParaRPr lang="en-GB" dirty="0">
              <a:solidFill>
                <a:schemeClr val="bg1"/>
              </a:solidFill>
            </a:endParaRPr>
          </a:p>
        </p:txBody>
      </p:sp>
      <p:grpSp>
        <p:nvGrpSpPr>
          <p:cNvPr id="9" name="Group 8"/>
          <p:cNvGrpSpPr/>
          <p:nvPr/>
        </p:nvGrpSpPr>
        <p:grpSpPr>
          <a:xfrm>
            <a:off x="1523999" y="1150915"/>
            <a:ext cx="6105133" cy="5087305"/>
            <a:chOff x="1523999" y="1150915"/>
            <a:chExt cx="6105133" cy="5087305"/>
          </a:xfrm>
        </p:grpSpPr>
        <p:pic>
          <p:nvPicPr>
            <p:cNvPr id="3076" name="Picture 4" descr="Image result for histone octamer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150915"/>
              <a:ext cx="6105133" cy="43354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32139" y="5715000"/>
              <a:ext cx="5054461" cy="523220"/>
            </a:xfrm>
            <a:prstGeom prst="rect">
              <a:avLst/>
            </a:prstGeom>
            <a:noFill/>
          </p:spPr>
          <p:txBody>
            <a:bodyPr wrap="none" rtlCol="0">
              <a:spAutoFit/>
            </a:bodyPr>
            <a:lstStyle/>
            <a:p>
              <a:pPr algn="just"/>
              <a:r>
                <a:rPr lang="en-GB" sz="1400" dirty="0">
                  <a:solidFill>
                    <a:schemeClr val="bg1"/>
                  </a:solidFill>
                </a:rPr>
                <a:t>Chen, R., </a:t>
              </a:r>
              <a:r>
                <a:rPr lang="en-GB" sz="1400" dirty="0" smtClean="0">
                  <a:solidFill>
                    <a:schemeClr val="bg1"/>
                  </a:solidFill>
                </a:rPr>
                <a:t>et al., </a:t>
              </a:r>
              <a:r>
                <a:rPr lang="en-GB" sz="1400" dirty="0">
                  <a:solidFill>
                    <a:schemeClr val="bg1"/>
                  </a:solidFill>
                </a:rPr>
                <a:t>2014</a:t>
              </a:r>
              <a:r>
                <a:rPr lang="en-GB" sz="1400" dirty="0" smtClean="0">
                  <a:solidFill>
                    <a:schemeClr val="bg1"/>
                  </a:solidFill>
                </a:rPr>
                <a:t>. </a:t>
              </a:r>
              <a:r>
                <a:rPr lang="en-GB" sz="1400" dirty="0">
                  <a:solidFill>
                    <a:schemeClr val="bg1"/>
                  </a:solidFill>
                </a:rPr>
                <a:t>Cell death &amp; disease, 5(8), p.e1370.</a:t>
              </a:r>
            </a:p>
            <a:p>
              <a:pPr algn="just"/>
              <a:r>
                <a:rPr lang="en-GB" sz="1400" dirty="0" err="1" smtClean="0">
                  <a:solidFill>
                    <a:schemeClr val="bg1"/>
                  </a:solidFill>
                </a:rPr>
                <a:t>Tollervey</a:t>
              </a:r>
              <a:r>
                <a:rPr lang="en-GB" sz="1400" dirty="0">
                  <a:solidFill>
                    <a:schemeClr val="bg1"/>
                  </a:solidFill>
                </a:rPr>
                <a:t>, J.R. and </a:t>
              </a:r>
              <a:r>
                <a:rPr lang="en-GB" sz="1400" dirty="0" err="1">
                  <a:solidFill>
                    <a:schemeClr val="bg1"/>
                  </a:solidFill>
                </a:rPr>
                <a:t>Lunyak</a:t>
              </a:r>
              <a:r>
                <a:rPr lang="en-GB" sz="1400" dirty="0">
                  <a:solidFill>
                    <a:schemeClr val="bg1"/>
                  </a:solidFill>
                </a:rPr>
                <a:t>, V.V., </a:t>
              </a:r>
              <a:r>
                <a:rPr lang="en-GB" sz="1400" dirty="0" smtClean="0">
                  <a:solidFill>
                    <a:schemeClr val="bg1"/>
                  </a:solidFill>
                </a:rPr>
                <a:t>2012. </a:t>
              </a:r>
              <a:r>
                <a:rPr lang="en-GB" sz="1400" i="1" dirty="0">
                  <a:solidFill>
                    <a:schemeClr val="bg1"/>
                  </a:solidFill>
                </a:rPr>
                <a:t>Epigenetics</a:t>
              </a:r>
              <a:r>
                <a:rPr lang="en-GB" sz="1400" dirty="0">
                  <a:solidFill>
                    <a:schemeClr val="bg1"/>
                  </a:solidFill>
                </a:rPr>
                <a:t>, </a:t>
              </a:r>
              <a:r>
                <a:rPr lang="en-GB" sz="1400" i="1" dirty="0">
                  <a:solidFill>
                    <a:schemeClr val="bg1"/>
                  </a:solidFill>
                </a:rPr>
                <a:t>7</a:t>
              </a:r>
              <a:r>
                <a:rPr lang="en-GB" sz="1400" dirty="0">
                  <a:solidFill>
                    <a:schemeClr val="bg1"/>
                  </a:solidFill>
                </a:rPr>
                <a:t>(8), pp.823-840</a:t>
              </a:r>
              <a:r>
                <a:rPr lang="en-GB" sz="1400" dirty="0" smtClean="0">
                  <a:solidFill>
                    <a:schemeClr val="bg1"/>
                  </a:solidFill>
                </a:rPr>
                <a:t>.</a:t>
              </a:r>
              <a:endParaRPr lang="en-GB" sz="1400" dirty="0">
                <a:solidFill>
                  <a:schemeClr val="bg1"/>
                </a:solidFill>
              </a:endParaRPr>
            </a:p>
          </p:txBody>
        </p:sp>
      </p:gr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pic>
        <p:nvPicPr>
          <p:cNvPr id="3074" name="Picture 2" descr="https://www.researchgate.net/profile/Vlctoria_Lunyak/publication/229159877/figure/fig1/AS:669292731310084@1536583230559/Histone-post-translational-modifications-and-variants-A-Schematic-drawing-of-a_W640.jpg"/>
          <p:cNvPicPr>
            <a:picLocks noChangeAspect="1" noChangeArrowheads="1"/>
          </p:cNvPicPr>
          <p:nvPr/>
        </p:nvPicPr>
        <p:blipFill rotWithShape="1">
          <a:blip r:embed="rId4">
            <a:extLst>
              <a:ext uri="{28A0092B-C50C-407E-A947-70E740481C1C}">
                <a14:useLocalDpi xmlns:a14="http://schemas.microsoft.com/office/drawing/2010/main" val="0"/>
              </a:ext>
            </a:extLst>
          </a:blip>
          <a:srcRect r="34631" b="59602"/>
          <a:stretch/>
        </p:blipFill>
        <p:spPr bwMode="auto">
          <a:xfrm>
            <a:off x="1506802" y="1131124"/>
            <a:ext cx="6105133" cy="457200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3200400" y="3124200"/>
            <a:ext cx="990600" cy="685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78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How does </a:t>
            </a:r>
            <a:r>
              <a:rPr lang="en-GB" i="1" dirty="0">
                <a:solidFill>
                  <a:schemeClr val="bg1"/>
                </a:solidFill>
              </a:rPr>
              <a:t>A. thaliana </a:t>
            </a:r>
            <a:r>
              <a:rPr lang="en-GB" dirty="0">
                <a:solidFill>
                  <a:schemeClr val="bg1"/>
                </a:solidFill>
              </a:rPr>
              <a:t>register epigenetic memory at the FLC locus?</a:t>
            </a:r>
            <a:endParaRPr lang="en-GB" dirty="0"/>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894" r="29190"/>
          <a:stretch/>
        </p:blipFill>
        <p:spPr bwMode="auto">
          <a:xfrm>
            <a:off x="381000" y="1600200"/>
            <a:ext cx="337259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253" r="29059"/>
          <a:stretch/>
        </p:blipFill>
        <p:spPr bwMode="auto">
          <a:xfrm>
            <a:off x="1371601" y="1600200"/>
            <a:ext cx="333195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805" t="15411" r="31883" b="5109"/>
          <a:stretch/>
        </p:blipFill>
        <p:spPr bwMode="auto">
          <a:xfrm>
            <a:off x="2362200" y="1600200"/>
            <a:ext cx="334981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9156" r="29448" b="1645"/>
          <a:stretch/>
        </p:blipFill>
        <p:spPr bwMode="auto">
          <a:xfrm>
            <a:off x="3429000" y="1600200"/>
            <a:ext cx="336393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75" t="14267" r="31250" b="4667"/>
          <a:stretch/>
        </p:blipFill>
        <p:spPr bwMode="auto">
          <a:xfrm>
            <a:off x="6851073" y="1600200"/>
            <a:ext cx="2168599" cy="287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248400" y="4267200"/>
            <a:ext cx="2590800" cy="1532930"/>
            <a:chOff x="6248400" y="4267200"/>
            <a:chExt cx="2590800" cy="1532930"/>
          </a:xfrm>
        </p:grpSpPr>
        <p:grpSp>
          <p:nvGrpSpPr>
            <p:cNvPr id="10" name="Group 9"/>
            <p:cNvGrpSpPr/>
            <p:nvPr/>
          </p:nvGrpSpPr>
          <p:grpSpPr>
            <a:xfrm>
              <a:off x="6248400" y="4876800"/>
              <a:ext cx="2590800" cy="923330"/>
              <a:chOff x="6248400" y="3848100"/>
              <a:chExt cx="2590800" cy="923330"/>
            </a:xfrm>
          </p:grpSpPr>
          <p:sp>
            <p:nvSpPr>
              <p:cNvPr id="8" name="TextBox 7"/>
              <p:cNvSpPr txBox="1"/>
              <p:nvPr/>
            </p:nvSpPr>
            <p:spPr>
              <a:xfrm>
                <a:off x="7010400" y="3848100"/>
                <a:ext cx="1828800" cy="923330"/>
              </a:xfrm>
              <a:prstGeom prst="rect">
                <a:avLst/>
              </a:prstGeom>
              <a:noFill/>
            </p:spPr>
            <p:txBody>
              <a:bodyPr wrap="square" rtlCol="0">
                <a:spAutoFit/>
              </a:bodyPr>
              <a:lstStyle/>
              <a:p>
                <a:r>
                  <a:rPr lang="en-GB" dirty="0" smtClean="0">
                    <a:solidFill>
                      <a:schemeClr val="bg1"/>
                    </a:solidFill>
                  </a:rPr>
                  <a:t>+ More papers coming from this project in 2019</a:t>
                </a:r>
                <a:endParaRPr lang="en-GB" dirty="0">
                  <a:solidFill>
                    <a:schemeClr val="bg1"/>
                  </a:solidFill>
                </a:endParaRPr>
              </a:p>
            </p:txBody>
          </p:sp>
          <p:sp>
            <p:nvSpPr>
              <p:cNvPr id="9" name="Left Arrow 8"/>
              <p:cNvSpPr/>
              <p:nvPr/>
            </p:nvSpPr>
            <p:spPr>
              <a:xfrm>
                <a:off x="6248400" y="4114800"/>
                <a:ext cx="609600" cy="4572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grpSp>
        <p:sp>
          <p:nvSpPr>
            <p:cNvPr id="17" name="Left Arrow 16"/>
            <p:cNvSpPr/>
            <p:nvPr/>
          </p:nvSpPr>
          <p:spPr>
            <a:xfrm rot="5400000">
              <a:off x="7543800" y="4343400"/>
              <a:ext cx="609600" cy="4572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grpSp>
    </p:spTree>
    <p:extLst>
      <p:ext uri="{BB962C8B-B14F-4D97-AF65-F5344CB8AC3E}">
        <p14:creationId xmlns:p14="http://schemas.microsoft.com/office/powerpoint/2010/main" val="1527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0-#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0-#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0-#ppt_w/2"/>
                                          </p:val>
                                        </p:tav>
                                        <p:tav tm="100000">
                                          <p:val>
                                            <p:strVal val="#ppt_x"/>
                                          </p:val>
                                        </p:tav>
                                      </p:tavLst>
                                    </p:anim>
                                    <p:anim calcmode="lin" valueType="num">
                                      <p:cBhvr additive="base">
                                        <p:cTn id="26"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How does </a:t>
            </a:r>
            <a:r>
              <a:rPr lang="en-GB" i="1" dirty="0" smtClean="0">
                <a:solidFill>
                  <a:schemeClr val="bg1"/>
                </a:solidFill>
              </a:rPr>
              <a:t>A. thaliana </a:t>
            </a:r>
            <a:r>
              <a:rPr lang="en-GB" dirty="0" smtClean="0">
                <a:solidFill>
                  <a:schemeClr val="bg1"/>
                </a:solidFill>
              </a:rPr>
              <a:t>register epigenetic memory at the FLC locus?</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pic>
        <p:nvPicPr>
          <p:cNvPr id="7" name="Content Placeholder 6"/>
          <p:cNvPicPr>
            <a:picLocks noGrp="1" noChangeAspect="1"/>
          </p:cNvPicPr>
          <p:nvPr>
            <p:ph idx="1"/>
          </p:nvPr>
        </p:nvPicPr>
        <p:blipFill rotWithShape="1">
          <a:blip r:embed="rId2"/>
          <a:srcRect l="28217" t="20540" r="16100" b="30679"/>
          <a:stretch/>
        </p:blipFill>
        <p:spPr>
          <a:xfrm>
            <a:off x="497461" y="1600200"/>
            <a:ext cx="8149077" cy="4015679"/>
          </a:xfrm>
          <a:prstGeom prst="rect">
            <a:avLst/>
          </a:prstGeom>
        </p:spPr>
      </p:pic>
      <p:sp>
        <p:nvSpPr>
          <p:cNvPr id="8" name="TextBox 7"/>
          <p:cNvSpPr txBox="1"/>
          <p:nvPr/>
        </p:nvSpPr>
        <p:spPr>
          <a:xfrm>
            <a:off x="533400" y="5791200"/>
            <a:ext cx="8153400" cy="307777"/>
          </a:xfrm>
          <a:prstGeom prst="rect">
            <a:avLst/>
          </a:prstGeom>
          <a:noFill/>
        </p:spPr>
        <p:txBody>
          <a:bodyPr wrap="square" rtlCol="0">
            <a:spAutoFit/>
          </a:bodyPr>
          <a:lstStyle/>
          <a:p>
            <a:r>
              <a:rPr lang="en-GB" sz="1400" dirty="0">
                <a:solidFill>
                  <a:schemeClr val="bg1"/>
                </a:solidFill>
              </a:rPr>
              <a:t>Yang, H., Howard, M. and Dean, C., </a:t>
            </a:r>
            <a:r>
              <a:rPr lang="en-GB" sz="1400" dirty="0" smtClean="0">
                <a:solidFill>
                  <a:schemeClr val="bg1"/>
                </a:solidFill>
              </a:rPr>
              <a:t>2014. </a:t>
            </a:r>
            <a:r>
              <a:rPr lang="en-GB" sz="1400" i="1" dirty="0">
                <a:solidFill>
                  <a:schemeClr val="bg1"/>
                </a:solidFill>
              </a:rPr>
              <a:t>Current Biology</a:t>
            </a:r>
            <a:r>
              <a:rPr lang="en-GB" sz="1400" dirty="0">
                <a:solidFill>
                  <a:schemeClr val="bg1"/>
                </a:solidFill>
              </a:rPr>
              <a:t>, </a:t>
            </a:r>
            <a:r>
              <a:rPr lang="en-GB" sz="1400" i="1" dirty="0">
                <a:solidFill>
                  <a:schemeClr val="bg1"/>
                </a:solidFill>
              </a:rPr>
              <a:t>24</a:t>
            </a:r>
            <a:r>
              <a:rPr lang="en-GB" sz="1400" dirty="0">
                <a:solidFill>
                  <a:schemeClr val="bg1"/>
                </a:solidFill>
              </a:rPr>
              <a:t>(15), pp.1793-1797</a:t>
            </a:r>
            <a:r>
              <a:rPr lang="en-GB" sz="1400" dirty="0" smtClean="0">
                <a:solidFill>
                  <a:schemeClr val="bg1"/>
                </a:solidFill>
              </a:rPr>
              <a:t>.</a:t>
            </a:r>
            <a:endParaRPr lang="en-GB" sz="1400" dirty="0">
              <a:solidFill>
                <a:schemeClr val="bg1"/>
              </a:solidFill>
            </a:endParaRPr>
          </a:p>
        </p:txBody>
      </p:sp>
      <p:grpSp>
        <p:nvGrpSpPr>
          <p:cNvPr id="3" name="Group 2"/>
          <p:cNvGrpSpPr/>
          <p:nvPr/>
        </p:nvGrpSpPr>
        <p:grpSpPr>
          <a:xfrm>
            <a:off x="1307770" y="3482439"/>
            <a:ext cx="3111830" cy="214745"/>
            <a:chOff x="1307770" y="3482439"/>
            <a:chExt cx="3111830" cy="214745"/>
          </a:xfrm>
        </p:grpSpPr>
        <p:sp>
          <p:nvSpPr>
            <p:cNvPr id="9" name="Oval 8"/>
            <p:cNvSpPr/>
            <p:nvPr/>
          </p:nvSpPr>
          <p:spPr>
            <a:xfrm>
              <a:off x="1307770" y="3485655"/>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286000" y="3482439"/>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743200" y="3506684"/>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43400" y="3506684"/>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086100" y="3506684"/>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733800" y="3506684"/>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905000" y="3485655"/>
              <a:ext cx="76200" cy="1905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p:nvSpPr>
        <p:spPr>
          <a:xfrm>
            <a:off x="533400" y="3352800"/>
            <a:ext cx="426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800600" y="1676400"/>
            <a:ext cx="4038600" cy="2209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94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17</a:t>
            </a:fld>
            <a:endParaRPr lang="en-GB">
              <a:solidFill>
                <a:prstClr val="white"/>
              </a:solidFill>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3139"/>
          <a:stretch/>
        </p:blipFill>
        <p:spPr bwMode="auto">
          <a:xfrm>
            <a:off x="4687438" y="1735455"/>
            <a:ext cx="3810000" cy="353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28600" y="1600200"/>
            <a:ext cx="4327868" cy="3810000"/>
            <a:chOff x="228600" y="1600200"/>
            <a:chExt cx="4327868" cy="3810000"/>
          </a:xfrm>
        </p:grpSpPr>
        <p:pic>
          <p:nvPicPr>
            <p:cNvPr id="5124" name="Picture 4" descr="Fig. 1"/>
            <p:cNvPicPr>
              <a:picLocks noChangeAspect="1" noChangeArrowheads="1"/>
            </p:cNvPicPr>
            <p:nvPr/>
          </p:nvPicPr>
          <p:blipFill rotWithShape="1">
            <a:blip r:embed="rId3">
              <a:extLst>
                <a:ext uri="{28A0092B-C50C-407E-A947-70E740481C1C}">
                  <a14:useLocalDpi xmlns:a14="http://schemas.microsoft.com/office/drawing/2010/main" val="0"/>
                </a:ext>
              </a:extLst>
            </a:blip>
            <a:srcRect b="32657"/>
            <a:stretch/>
          </p:blipFill>
          <p:spPr bwMode="auto">
            <a:xfrm>
              <a:off x="228600" y="1600200"/>
              <a:ext cx="432786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971" r="17670" b="52043"/>
            <a:stretch/>
          </p:blipFill>
          <p:spPr bwMode="auto">
            <a:xfrm>
              <a:off x="2514600" y="1676400"/>
              <a:ext cx="1219200" cy="14329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Rectangle 7"/>
          <p:cNvSpPr/>
          <p:nvPr/>
        </p:nvSpPr>
        <p:spPr>
          <a:xfrm>
            <a:off x="228600" y="273213"/>
            <a:ext cx="8534400"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smtClean="0">
                <a:ln>
                  <a:noFill/>
                </a:ln>
                <a:solidFill>
                  <a:prstClr val="white"/>
                </a:solidFill>
                <a:effectLst/>
                <a:uLnTx/>
                <a:uFillTx/>
                <a:ea typeface="+mj-ea"/>
                <a:cs typeface="+mj-cs"/>
              </a:rPr>
              <a:t>How does this compare to the field?</a:t>
            </a: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6592438" y="3352800"/>
            <a:ext cx="1905000" cy="192214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p:cNvSpPr txBox="1"/>
          <p:nvPr/>
        </p:nvSpPr>
        <p:spPr>
          <a:xfrm>
            <a:off x="685800" y="5715000"/>
            <a:ext cx="4167038" cy="307777"/>
          </a:xfrm>
          <a:prstGeom prst="rect">
            <a:avLst/>
          </a:prstGeom>
          <a:noFill/>
        </p:spPr>
        <p:txBody>
          <a:bodyPr wrap="none" rtlCol="0">
            <a:spAutoFit/>
          </a:bodyPr>
          <a:lstStyle/>
          <a:p>
            <a:r>
              <a:rPr lang="en-GB" sz="1400" dirty="0" smtClean="0">
                <a:solidFill>
                  <a:schemeClr val="bg1"/>
                </a:solidFill>
              </a:rPr>
              <a:t>Hepworth et al, 2018. Nature Communications. 9. 639. </a:t>
            </a:r>
            <a:endParaRPr lang="en-GB" sz="1400" dirty="0">
              <a:solidFill>
                <a:schemeClr val="bg1"/>
              </a:solidFill>
            </a:endParaRPr>
          </a:p>
        </p:txBody>
      </p:sp>
    </p:spTree>
    <p:extLst>
      <p:ext uri="{BB962C8B-B14F-4D97-AF65-F5344CB8AC3E}">
        <p14:creationId xmlns:p14="http://schemas.microsoft.com/office/powerpoint/2010/main" val="19317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Naturally occurring ‘mutants’ that do not follow the rules!</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858" b="9150"/>
          <a:stretch/>
        </p:blipFill>
        <p:spPr bwMode="auto">
          <a:xfrm>
            <a:off x="533400" y="1905000"/>
            <a:ext cx="3668053" cy="361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4267200" y="1905000"/>
            <a:ext cx="4096988" cy="4472464"/>
            <a:chOff x="4267200" y="1905000"/>
            <a:chExt cx="4096988" cy="4472464"/>
          </a:xfrm>
        </p:grpSpPr>
        <p:grpSp>
          <p:nvGrpSpPr>
            <p:cNvPr id="3" name="Group 2"/>
            <p:cNvGrpSpPr/>
            <p:nvPr/>
          </p:nvGrpSpPr>
          <p:grpSpPr>
            <a:xfrm>
              <a:off x="4267200" y="1905000"/>
              <a:ext cx="4096988" cy="4472464"/>
              <a:chOff x="4267200" y="1905000"/>
              <a:chExt cx="4096988" cy="4472464"/>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19" t="28918" r="58377" b="18095"/>
              <a:stretch/>
            </p:blipFill>
            <p:spPr bwMode="auto">
              <a:xfrm>
                <a:off x="4267200" y="1905000"/>
                <a:ext cx="4007922" cy="355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267200" y="5638800"/>
                <a:ext cx="4096988" cy="738664"/>
              </a:xfrm>
              <a:prstGeom prst="rect">
                <a:avLst/>
              </a:prstGeom>
              <a:noFill/>
            </p:spPr>
            <p:txBody>
              <a:bodyPr wrap="square" rtlCol="0">
                <a:spAutoFit/>
              </a:bodyPr>
              <a:lstStyle/>
              <a:p>
                <a:r>
                  <a:rPr lang="en-GB" sz="1400" dirty="0" err="1">
                    <a:solidFill>
                      <a:schemeClr val="bg1"/>
                    </a:solidFill>
                  </a:rPr>
                  <a:t>Teotia</a:t>
                </a:r>
                <a:r>
                  <a:rPr lang="en-GB" sz="1400" dirty="0">
                    <a:solidFill>
                      <a:schemeClr val="bg1"/>
                    </a:solidFill>
                  </a:rPr>
                  <a:t>, S. and Lamb, R.S., 2009. </a:t>
                </a:r>
                <a:r>
                  <a:rPr lang="en-GB" sz="1400" i="1" dirty="0" smtClean="0">
                    <a:solidFill>
                      <a:schemeClr val="bg1"/>
                    </a:solidFill>
                  </a:rPr>
                  <a:t>Plant </a:t>
                </a:r>
                <a:r>
                  <a:rPr lang="en-GB" sz="1400" i="1" dirty="0">
                    <a:solidFill>
                      <a:schemeClr val="bg1"/>
                    </a:solidFill>
                  </a:rPr>
                  <a:t>Physiology</a:t>
                </a:r>
                <a:r>
                  <a:rPr lang="en-GB" sz="1400" dirty="0">
                    <a:solidFill>
                      <a:schemeClr val="bg1"/>
                    </a:solidFill>
                  </a:rPr>
                  <a:t>, </a:t>
                </a:r>
                <a:r>
                  <a:rPr lang="en-GB" sz="1400" i="1" dirty="0">
                    <a:solidFill>
                      <a:schemeClr val="bg1"/>
                    </a:solidFill>
                  </a:rPr>
                  <a:t>151</a:t>
                </a:r>
                <a:r>
                  <a:rPr lang="en-GB" sz="1400" dirty="0">
                    <a:solidFill>
                      <a:schemeClr val="bg1"/>
                    </a:solidFill>
                  </a:rPr>
                  <a:t>(1), </a:t>
                </a:r>
                <a:r>
                  <a:rPr lang="en-GB" sz="1400" dirty="0" smtClean="0">
                    <a:solidFill>
                      <a:schemeClr val="bg1"/>
                    </a:solidFill>
                  </a:rPr>
                  <a:t>pp.180-198</a:t>
                </a:r>
                <a:r>
                  <a:rPr lang="en-GB" sz="1400" dirty="0">
                    <a:solidFill>
                      <a:schemeClr val="bg1"/>
                    </a:solidFill>
                  </a:rPr>
                  <a:t>; Keller, T., </a:t>
                </a:r>
                <a:r>
                  <a:rPr lang="en-GB" sz="1400" dirty="0" smtClean="0">
                    <a:solidFill>
                      <a:schemeClr val="bg1"/>
                    </a:solidFill>
                  </a:rPr>
                  <a:t> et al., 2006. </a:t>
                </a:r>
                <a:r>
                  <a:rPr lang="en-GB" sz="1400" dirty="0">
                    <a:solidFill>
                      <a:schemeClr val="bg1"/>
                    </a:solidFill>
                  </a:rPr>
                  <a:t>The Plant Cell, 18(3), pp.598-611.</a:t>
                </a:r>
              </a:p>
            </p:txBody>
          </p:sp>
        </p:grpSp>
        <p:pic>
          <p:nvPicPr>
            <p:cNvPr id="3074" name="Picture 2"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l="43991" r="28004" b="46929"/>
            <a:stretch/>
          </p:blipFill>
          <p:spPr bwMode="auto">
            <a:xfrm>
              <a:off x="7010400" y="3311236"/>
              <a:ext cx="1173678" cy="18703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54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Translating</a:t>
            </a:r>
            <a:r>
              <a:rPr lang="en-GB" i="1" dirty="0" smtClean="0">
                <a:solidFill>
                  <a:schemeClr val="bg1"/>
                </a:solidFill>
              </a:rPr>
              <a:t> A. thaliana </a:t>
            </a:r>
            <a:r>
              <a:rPr lang="en-GB" dirty="0" smtClean="0">
                <a:solidFill>
                  <a:schemeClr val="bg1"/>
                </a:solidFill>
              </a:rPr>
              <a:t>research to crop Species!</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
        <p:nvSpPr>
          <p:cNvPr id="8" name="TextBox 7"/>
          <p:cNvSpPr txBox="1"/>
          <p:nvPr/>
        </p:nvSpPr>
        <p:spPr>
          <a:xfrm>
            <a:off x="609600" y="1570672"/>
            <a:ext cx="8001495" cy="1477328"/>
          </a:xfrm>
          <a:prstGeom prst="rect">
            <a:avLst/>
          </a:prstGeom>
          <a:noFill/>
        </p:spPr>
        <p:txBody>
          <a:bodyPr wrap="square" rtlCol="0">
            <a:spAutoFit/>
          </a:bodyPr>
          <a:lstStyle/>
          <a:p>
            <a:pPr marL="342900" indent="-342900">
              <a:buAutoNum type="arabicPeriod"/>
            </a:pPr>
            <a:r>
              <a:rPr lang="en-GB" dirty="0" smtClean="0">
                <a:solidFill>
                  <a:schemeClr val="bg1"/>
                </a:solidFill>
              </a:rPr>
              <a:t>Orthologous signalling pathways defined in other brassicas</a:t>
            </a:r>
          </a:p>
          <a:p>
            <a:pPr marL="342900" indent="-342900">
              <a:buAutoNum type="arabicPeriod"/>
            </a:pPr>
            <a:r>
              <a:rPr lang="en-GB" dirty="0" smtClean="0">
                <a:solidFill>
                  <a:schemeClr val="bg1"/>
                </a:solidFill>
              </a:rPr>
              <a:t>Faster cropping/ higher turnover per year</a:t>
            </a:r>
          </a:p>
          <a:p>
            <a:pPr marL="342900" indent="-342900">
              <a:buAutoNum type="arabicPeriod"/>
            </a:pPr>
            <a:r>
              <a:rPr lang="en-GB" dirty="0" smtClean="0">
                <a:solidFill>
                  <a:schemeClr val="bg1"/>
                </a:solidFill>
              </a:rPr>
              <a:t>Understanding genotype-environment interactions in the context of a gene network</a:t>
            </a:r>
          </a:p>
          <a:p>
            <a:pPr marL="342900" indent="-342900">
              <a:buAutoNum type="arabicPeriod"/>
            </a:pPr>
            <a:endParaRPr lang="en-GB" dirty="0">
              <a:solidFill>
                <a:schemeClr val="bg1"/>
              </a:solidFill>
            </a:endParaRPr>
          </a:p>
        </p:txBody>
      </p:sp>
      <p:pic>
        <p:nvPicPr>
          <p:cNvPr id="410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44" t="15758" r="36169" b="5800"/>
          <a:stretch/>
        </p:blipFill>
        <p:spPr bwMode="auto">
          <a:xfrm>
            <a:off x="583397" y="2819400"/>
            <a:ext cx="4171681" cy="347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34" t="37922" r="38928" b="39221"/>
          <a:stretch/>
        </p:blipFill>
        <p:spPr bwMode="auto">
          <a:xfrm>
            <a:off x="4804062" y="2819400"/>
            <a:ext cx="3559629" cy="96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78" t="29610" r="23042" b="31775"/>
          <a:stretch/>
        </p:blipFill>
        <p:spPr bwMode="auto">
          <a:xfrm>
            <a:off x="4804062" y="3880846"/>
            <a:ext cx="3559629" cy="127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90" t="20433" r="22435" b="50000"/>
          <a:stretch/>
        </p:blipFill>
        <p:spPr bwMode="auto">
          <a:xfrm>
            <a:off x="4804063" y="5257800"/>
            <a:ext cx="3559628" cy="103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68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500"/>
                                        <p:tgtEl>
                                          <p:spTgt spid="4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fade">
                                      <p:cBhvr>
                                        <p:cTn id="32" dur="500"/>
                                        <p:tgtEl>
                                          <p:spTgt spid="41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Overview</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solidFill>
                  <a:schemeClr val="bg1"/>
                </a:solidFill>
              </a:rPr>
              <a:t>Who I am and what I do</a:t>
            </a:r>
          </a:p>
          <a:p>
            <a:r>
              <a:rPr lang="en-GB" dirty="0" smtClean="0">
                <a:solidFill>
                  <a:schemeClr val="bg1"/>
                </a:solidFill>
              </a:rPr>
              <a:t>An introduction to </a:t>
            </a:r>
            <a:r>
              <a:rPr lang="en-GB" i="1" dirty="0" smtClean="0">
                <a:solidFill>
                  <a:schemeClr val="bg1"/>
                </a:solidFill>
              </a:rPr>
              <a:t>Arabidopsis thaliana</a:t>
            </a:r>
            <a:endParaRPr lang="en-GB" dirty="0">
              <a:solidFill>
                <a:schemeClr val="bg1"/>
              </a:solidFill>
            </a:endParaRPr>
          </a:p>
          <a:p>
            <a:r>
              <a:rPr lang="en-GB" dirty="0" smtClean="0">
                <a:solidFill>
                  <a:schemeClr val="bg1"/>
                </a:solidFill>
              </a:rPr>
              <a:t>Plant environmental perception</a:t>
            </a:r>
          </a:p>
          <a:p>
            <a:r>
              <a:rPr lang="en-GB" dirty="0" smtClean="0">
                <a:solidFill>
                  <a:schemeClr val="bg1"/>
                </a:solidFill>
              </a:rPr>
              <a:t>Short term &amp; long term memory in plants</a:t>
            </a:r>
          </a:p>
          <a:p>
            <a:pPr lvl="1"/>
            <a:r>
              <a:rPr lang="en-GB" dirty="0" smtClean="0">
                <a:solidFill>
                  <a:schemeClr val="bg1"/>
                </a:solidFill>
              </a:rPr>
              <a:t>Epigenetics &amp; the FLC model</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5" name="Footer Placeholder 4"/>
          <p:cNvSpPr>
            <a:spLocks noGrp="1"/>
          </p:cNvSpPr>
          <p:nvPr>
            <p:ph type="ftr" sz="quarter" idx="11"/>
          </p:nvPr>
        </p:nvSpPr>
        <p:spPr/>
        <p:txBody>
          <a:bodyPr/>
          <a:lstStyle/>
          <a:p>
            <a:r>
              <a:rPr lang="en-GB" dirty="0" smtClean="0">
                <a:solidFill>
                  <a:prstClr val="white"/>
                </a:solidFill>
              </a:rPr>
              <a:t>www.afbini.gov.uk</a:t>
            </a:r>
            <a:endParaRPr lang="en-GB" dirty="0">
              <a:solidFill>
                <a:prstClr val="white"/>
              </a:solidFill>
            </a:endParaRPr>
          </a:p>
        </p:txBody>
      </p:sp>
      <p:sp>
        <p:nvSpPr>
          <p:cNvPr id="6" name="Slide Number Placeholder 5"/>
          <p:cNvSpPr>
            <a:spLocks noGrp="1"/>
          </p:cNvSpPr>
          <p:nvPr>
            <p:ph type="sldNum" sz="quarter" idx="12"/>
          </p:nvPr>
        </p:nvSpPr>
        <p:spPr/>
        <p:txBody>
          <a:bodyPr/>
          <a:lstStyle/>
          <a:p>
            <a:fld id="{33DA5D94-D4EF-4488-BA93-B923E15FF49D}" type="slidenum">
              <a:rPr lang="en-GB" smtClean="0">
                <a:solidFill>
                  <a:prstClr val="white"/>
                </a:solidFill>
              </a:rPr>
              <a:pPr/>
              <a:t>2</a:t>
            </a:fld>
            <a:endParaRPr lang="en-GB">
              <a:solidFill>
                <a:prstClr val="white"/>
              </a:solidFill>
            </a:endParaRPr>
          </a:p>
        </p:txBody>
      </p:sp>
    </p:spTree>
    <p:extLst>
      <p:ext uri="{BB962C8B-B14F-4D97-AF65-F5344CB8AC3E}">
        <p14:creationId xmlns:p14="http://schemas.microsoft.com/office/powerpoint/2010/main" val="410054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8600" y="228600"/>
            <a:ext cx="8686800" cy="769441"/>
          </a:xfrm>
          <a:prstGeom prst="rect">
            <a:avLst/>
          </a:prstGeom>
        </p:spPr>
        <p:txBody>
          <a:bodyPr wrap="square">
            <a:spAutoFit/>
          </a:bodyPr>
          <a:lstStyle/>
          <a:p>
            <a:pPr algn="ctr"/>
            <a:r>
              <a:rPr lang="en-IE" sz="4000" dirty="0" smtClean="0">
                <a:solidFill>
                  <a:prstClr val="white"/>
                </a:solidFill>
              </a:rPr>
              <a:t>Any </a:t>
            </a:r>
            <a:r>
              <a:rPr lang="en-IE" sz="4400" dirty="0" smtClean="0">
                <a:solidFill>
                  <a:prstClr val="white"/>
                </a:solidFill>
              </a:rPr>
              <a:t>questions</a:t>
            </a:r>
            <a:r>
              <a:rPr lang="en-IE" sz="4000" dirty="0" smtClean="0">
                <a:solidFill>
                  <a:prstClr val="white"/>
                </a:solidFill>
              </a:rPr>
              <a:t>?</a:t>
            </a:r>
            <a:r>
              <a:rPr lang="en-IE" sz="1400" dirty="0">
                <a:solidFill>
                  <a:prstClr val="white"/>
                </a:solidFill>
              </a:rPr>
              <a:t>	</a:t>
            </a:r>
            <a:endParaRPr lang="en-IE" sz="1400" dirty="0" smtClean="0">
              <a:solidFill>
                <a:prstClr val="white"/>
              </a:solidFill>
            </a:endParaRPr>
          </a:p>
        </p:txBody>
      </p:sp>
      <p:sp>
        <p:nvSpPr>
          <p:cNvPr id="7" name="Subtitle 2"/>
          <p:cNvSpPr txBox="1">
            <a:spLocks/>
          </p:cNvSpPr>
          <p:nvPr/>
        </p:nvSpPr>
        <p:spPr>
          <a:xfrm>
            <a:off x="0" y="4800600"/>
            <a:ext cx="8915400" cy="159067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IE" sz="1600" b="1" dirty="0" smtClean="0">
                <a:solidFill>
                  <a:prstClr val="white"/>
                </a:solidFill>
              </a:rPr>
              <a:t>							    Dr Deborah Cox</a:t>
            </a:r>
          </a:p>
          <a:p>
            <a:pPr marL="0" indent="0" algn="r">
              <a:buFont typeface="Arial" pitchFamily="34" charset="0"/>
              <a:buNone/>
            </a:pPr>
            <a:r>
              <a:rPr lang="en-IE" sz="1600" b="1" dirty="0" smtClean="0">
                <a:solidFill>
                  <a:prstClr val="white"/>
                </a:solidFill>
              </a:rPr>
              <a:t>Pest &amp; Pathogen Molecular Biology (PPMB)</a:t>
            </a:r>
          </a:p>
          <a:p>
            <a:pPr marL="0" indent="0" algn="r">
              <a:buFont typeface="Arial" pitchFamily="34" charset="0"/>
              <a:buNone/>
            </a:pPr>
            <a:r>
              <a:rPr lang="en-IE" sz="1600" b="1" dirty="0" err="1" smtClean="0">
                <a:solidFill>
                  <a:prstClr val="white"/>
                </a:solidFill>
              </a:rPr>
              <a:t>Agri</a:t>
            </a:r>
            <a:r>
              <a:rPr lang="en-IE" sz="1600" b="1" dirty="0" smtClean="0">
                <a:solidFill>
                  <a:prstClr val="white"/>
                </a:solidFill>
              </a:rPr>
              <a:t>-food &amp; Bioscience Institute</a:t>
            </a:r>
          </a:p>
          <a:p>
            <a:pPr marL="0" indent="0" algn="r">
              <a:buFont typeface="Arial" pitchFamily="34" charset="0"/>
              <a:buNone/>
            </a:pPr>
            <a:r>
              <a:rPr lang="en-IE" sz="1600" b="1" dirty="0" smtClean="0">
                <a:solidFill>
                  <a:prstClr val="white"/>
                </a:solidFill>
              </a:rPr>
              <a:t>Grassland &amp; Plant Sciences</a:t>
            </a:r>
          </a:p>
          <a:p>
            <a:pPr marL="0" indent="0" algn="r">
              <a:buNone/>
            </a:pPr>
            <a:r>
              <a:rPr lang="en-IE" sz="1600" b="1" dirty="0">
                <a:solidFill>
                  <a:prstClr val="white"/>
                </a:solidFill>
              </a:rPr>
              <a:t>18a </a:t>
            </a:r>
            <a:r>
              <a:rPr lang="en-IE" sz="1600" b="1" dirty="0" err="1">
                <a:solidFill>
                  <a:prstClr val="white"/>
                </a:solidFill>
              </a:rPr>
              <a:t>Newforge</a:t>
            </a:r>
            <a:r>
              <a:rPr lang="en-IE" sz="1600" b="1" dirty="0">
                <a:solidFill>
                  <a:prstClr val="white"/>
                </a:solidFill>
              </a:rPr>
              <a:t> Lane, Belfast, BT9 </a:t>
            </a:r>
            <a:r>
              <a:rPr lang="en-IE" sz="1600" b="1" dirty="0" smtClean="0">
                <a:solidFill>
                  <a:prstClr val="white"/>
                </a:solidFill>
              </a:rPr>
              <a:t>5PX</a:t>
            </a:r>
          </a:p>
          <a:p>
            <a:pPr marL="0" indent="0" algn="r">
              <a:buFont typeface="Arial" pitchFamily="34" charset="0"/>
              <a:buNone/>
            </a:pPr>
            <a:r>
              <a:rPr lang="en-IE" sz="1600" b="1" dirty="0" smtClean="0">
                <a:solidFill>
                  <a:prstClr val="white"/>
                </a:solidFill>
              </a:rPr>
              <a:t>Deborah.Cox@afbini.gov.uk</a:t>
            </a:r>
          </a:p>
          <a:p>
            <a:pPr marL="0" indent="0" algn="r">
              <a:buFont typeface="Arial" pitchFamily="34" charset="0"/>
              <a:buNone/>
            </a:pPr>
            <a:r>
              <a:rPr lang="en-IE" sz="1600" b="1" dirty="0" smtClean="0">
                <a:solidFill>
                  <a:prstClr val="white"/>
                </a:solidFill>
              </a:rPr>
              <a:t>028909255271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876800"/>
            <a:ext cx="27432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ate Placeholder 3"/>
          <p:cNvSpPr>
            <a:spLocks noGrp="1"/>
          </p:cNvSpPr>
          <p:nvPr>
            <p:ph type="dt" sz="half" idx="10"/>
          </p:nvPr>
        </p:nvSpPr>
        <p:spPr/>
        <p:txBody>
          <a:bodyPr/>
          <a:lstStyle/>
          <a:p>
            <a:r>
              <a:rPr lang="en-GB" smtClean="0">
                <a:solidFill>
                  <a:prstClr val="white"/>
                </a:solidFill>
              </a:rPr>
              <a:t>12/03/2019</a:t>
            </a:r>
            <a:endParaRPr lang="en-GB">
              <a:solidFill>
                <a:prstClr val="white"/>
              </a:solidFill>
            </a:endParaRPr>
          </a:p>
        </p:txBody>
      </p:sp>
      <p:sp>
        <p:nvSpPr>
          <p:cNvPr id="8" name="Footer Placeholder 7"/>
          <p:cNvSpPr>
            <a:spLocks noGrp="1"/>
          </p:cNvSpPr>
          <p:nvPr>
            <p:ph type="ftr" sz="quarter" idx="11"/>
          </p:nvPr>
        </p:nvSpPr>
        <p:spPr/>
        <p:txBody>
          <a:bodyPr/>
          <a:lstStyle/>
          <a:p>
            <a:r>
              <a:rPr lang="en-GB" smtClean="0">
                <a:solidFill>
                  <a:prstClr val="white"/>
                </a:solidFill>
              </a:rPr>
              <a:t>www.afbini.gov.uk</a:t>
            </a:r>
            <a:endParaRPr lang="en-GB">
              <a:solidFill>
                <a:prstClr val="white"/>
              </a:solidFill>
            </a:endParaRPr>
          </a:p>
        </p:txBody>
      </p:sp>
      <p:sp>
        <p:nvSpPr>
          <p:cNvPr id="9" name="Slide Number Placeholder 8"/>
          <p:cNvSpPr>
            <a:spLocks noGrp="1"/>
          </p:cNvSpPr>
          <p:nvPr>
            <p:ph type="sldNum" sz="quarter" idx="12"/>
          </p:nvPr>
        </p:nvSpPr>
        <p:spPr/>
        <p:txBody>
          <a:bodyPr/>
          <a:lstStyle/>
          <a:p>
            <a:fld id="{33DA5D94-D4EF-4488-BA93-B923E15FF49D}" type="slidenum">
              <a:rPr lang="en-GB" smtClean="0">
                <a:solidFill>
                  <a:prstClr val="white"/>
                </a:solidFill>
              </a:rPr>
              <a:pPr/>
              <a:t>20</a:t>
            </a:fld>
            <a:endParaRPr lang="en-GB">
              <a:solidFill>
                <a:prstClr val="white"/>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2760" t="18485" r="16645" b="11385"/>
          <a:stretch/>
        </p:blipFill>
        <p:spPr>
          <a:xfrm rot="5400000">
            <a:off x="2666998" y="995938"/>
            <a:ext cx="3581402" cy="3723127"/>
          </a:xfrm>
          <a:prstGeom prst="rect">
            <a:avLst/>
          </a:prstGeom>
        </p:spPr>
      </p:pic>
    </p:spTree>
    <p:extLst>
      <p:ext uri="{BB962C8B-B14F-4D97-AF65-F5344CB8AC3E}">
        <p14:creationId xmlns:p14="http://schemas.microsoft.com/office/powerpoint/2010/main" val="377540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594" y="1020680"/>
            <a:ext cx="3023904" cy="2285364"/>
            <a:chOff x="762000" y="609600"/>
            <a:chExt cx="3619500" cy="277915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09600"/>
              <a:ext cx="3619500" cy="2409825"/>
            </a:xfrm>
            <a:prstGeom prst="rect">
              <a:avLst/>
            </a:prstGeom>
          </p:spPr>
        </p:pic>
        <p:sp>
          <p:nvSpPr>
            <p:cNvPr id="3" name="TextBox 2"/>
            <p:cNvSpPr txBox="1"/>
            <p:nvPr/>
          </p:nvSpPr>
          <p:spPr>
            <a:xfrm>
              <a:off x="762000" y="3019425"/>
              <a:ext cx="3619500" cy="369332"/>
            </a:xfrm>
            <a:prstGeom prst="rect">
              <a:avLst/>
            </a:prstGeom>
            <a:noFill/>
          </p:spPr>
          <p:txBody>
            <a:bodyPr wrap="square" rtlCol="0">
              <a:spAutoFit/>
            </a:bodyPr>
            <a:lstStyle/>
            <a:p>
              <a:r>
                <a:rPr lang="en-GB" dirty="0" err="1" smtClean="0">
                  <a:solidFill>
                    <a:prstClr val="white"/>
                  </a:solidFill>
                </a:rPr>
                <a:t>Abertay</a:t>
              </a:r>
              <a:r>
                <a:rPr lang="en-GB" dirty="0" smtClean="0">
                  <a:solidFill>
                    <a:prstClr val="white"/>
                  </a:solidFill>
                </a:rPr>
                <a:t> University, Dundee</a:t>
              </a:r>
              <a:endParaRPr lang="en-GB" dirty="0">
                <a:solidFill>
                  <a:prstClr val="white"/>
                </a:solidFill>
              </a:endParaRPr>
            </a:p>
          </p:txBody>
        </p:sp>
      </p:grpSp>
      <p:sp>
        <p:nvSpPr>
          <p:cNvPr id="5" name="TextBox 4"/>
          <p:cNvSpPr txBox="1"/>
          <p:nvPr/>
        </p:nvSpPr>
        <p:spPr>
          <a:xfrm>
            <a:off x="734291" y="228600"/>
            <a:ext cx="7800109" cy="523220"/>
          </a:xfrm>
          <a:prstGeom prst="rect">
            <a:avLst/>
          </a:prstGeom>
          <a:noFill/>
        </p:spPr>
        <p:txBody>
          <a:bodyPr wrap="square" rtlCol="0">
            <a:spAutoFit/>
          </a:bodyPr>
          <a:lstStyle/>
          <a:p>
            <a:pPr algn="ctr"/>
            <a:r>
              <a:rPr lang="en-GB" sz="2800" dirty="0" smtClean="0">
                <a:solidFill>
                  <a:prstClr val="white"/>
                </a:solidFill>
              </a:rPr>
              <a:t>Who am I? My scientific career thus far…</a:t>
            </a:r>
            <a:endParaRPr lang="en-GB" sz="2800" dirty="0">
              <a:solidFill>
                <a:prstClr val="white"/>
              </a:solidFill>
            </a:endParaRPr>
          </a:p>
        </p:txBody>
      </p:sp>
      <p:grpSp>
        <p:nvGrpSpPr>
          <p:cNvPr id="11" name="Group 10"/>
          <p:cNvGrpSpPr/>
          <p:nvPr/>
        </p:nvGrpSpPr>
        <p:grpSpPr>
          <a:xfrm>
            <a:off x="1184589" y="1847726"/>
            <a:ext cx="4296892" cy="1808268"/>
            <a:chOff x="4313832" y="1075664"/>
            <a:chExt cx="4296892" cy="180826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833" y="1075664"/>
              <a:ext cx="4296891" cy="1438936"/>
            </a:xfrm>
            <a:prstGeom prst="rect">
              <a:avLst/>
            </a:prstGeom>
          </p:spPr>
        </p:pic>
        <p:sp>
          <p:nvSpPr>
            <p:cNvPr id="7" name="TextBox 6"/>
            <p:cNvSpPr txBox="1"/>
            <p:nvPr/>
          </p:nvSpPr>
          <p:spPr>
            <a:xfrm>
              <a:off x="4313832" y="2514600"/>
              <a:ext cx="3991968" cy="369332"/>
            </a:xfrm>
            <a:prstGeom prst="rect">
              <a:avLst/>
            </a:prstGeom>
            <a:noFill/>
          </p:spPr>
          <p:txBody>
            <a:bodyPr wrap="square" rtlCol="0">
              <a:spAutoFit/>
            </a:bodyPr>
            <a:lstStyle/>
            <a:p>
              <a:r>
                <a:rPr lang="en-GB" dirty="0" smtClean="0">
                  <a:solidFill>
                    <a:prstClr val="white"/>
                  </a:solidFill>
                </a:rPr>
                <a:t>Scottish Water, </a:t>
              </a:r>
              <a:r>
                <a:rPr lang="en-GB" dirty="0" err="1" smtClean="0">
                  <a:solidFill>
                    <a:prstClr val="white"/>
                  </a:solidFill>
                </a:rPr>
                <a:t>Invergowrie</a:t>
              </a:r>
              <a:r>
                <a:rPr lang="en-GB" dirty="0" smtClean="0">
                  <a:solidFill>
                    <a:prstClr val="white"/>
                  </a:solidFill>
                </a:rPr>
                <a:t>, by Dundee</a:t>
              </a:r>
              <a:endParaRPr lang="en-GB" dirty="0">
                <a:solidFill>
                  <a:prstClr val="white"/>
                </a:solidFill>
              </a:endParaRPr>
            </a:p>
          </p:txBody>
        </p:sp>
      </p:grpSp>
      <p:grpSp>
        <p:nvGrpSpPr>
          <p:cNvPr id="12" name="Group 11"/>
          <p:cNvGrpSpPr/>
          <p:nvPr/>
        </p:nvGrpSpPr>
        <p:grpSpPr>
          <a:xfrm>
            <a:off x="2286000" y="1449912"/>
            <a:ext cx="3991968" cy="2603896"/>
            <a:chOff x="533400" y="3798275"/>
            <a:chExt cx="3991968" cy="260389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798275"/>
              <a:ext cx="2814419" cy="2234564"/>
            </a:xfrm>
            <a:prstGeom prst="rect">
              <a:avLst/>
            </a:prstGeom>
          </p:spPr>
        </p:pic>
        <p:sp>
          <p:nvSpPr>
            <p:cNvPr id="9" name="TextBox 8"/>
            <p:cNvSpPr txBox="1"/>
            <p:nvPr/>
          </p:nvSpPr>
          <p:spPr>
            <a:xfrm>
              <a:off x="533400" y="6032839"/>
              <a:ext cx="3991968" cy="369332"/>
            </a:xfrm>
            <a:prstGeom prst="rect">
              <a:avLst/>
            </a:prstGeom>
            <a:noFill/>
          </p:spPr>
          <p:txBody>
            <a:bodyPr wrap="square" rtlCol="0">
              <a:spAutoFit/>
            </a:bodyPr>
            <a:lstStyle/>
            <a:p>
              <a:r>
                <a:rPr lang="en-GB" dirty="0" smtClean="0">
                  <a:solidFill>
                    <a:prstClr val="white"/>
                  </a:solidFill>
                </a:rPr>
                <a:t>LGC Forensics, Teddington, Middlesex</a:t>
              </a:r>
              <a:endParaRPr lang="en-GB" dirty="0">
                <a:solidFill>
                  <a:prstClr val="white"/>
                </a:solidFill>
              </a:endParaRPr>
            </a:p>
          </p:txBody>
        </p:sp>
      </p:grpSp>
      <p:grpSp>
        <p:nvGrpSpPr>
          <p:cNvPr id="14" name="Group 13"/>
          <p:cNvGrpSpPr/>
          <p:nvPr/>
        </p:nvGrpSpPr>
        <p:grpSpPr>
          <a:xfrm>
            <a:off x="3104435" y="1911299"/>
            <a:ext cx="3991968" cy="2485779"/>
            <a:chOff x="3630758" y="2751860"/>
            <a:chExt cx="3991968" cy="2485779"/>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758" y="2751860"/>
              <a:ext cx="3341104" cy="2074718"/>
            </a:xfrm>
            <a:prstGeom prst="rect">
              <a:avLst/>
            </a:prstGeom>
          </p:spPr>
        </p:pic>
        <p:sp>
          <p:nvSpPr>
            <p:cNvPr id="13" name="TextBox 12"/>
            <p:cNvSpPr txBox="1"/>
            <p:nvPr/>
          </p:nvSpPr>
          <p:spPr>
            <a:xfrm>
              <a:off x="3630758" y="4868307"/>
              <a:ext cx="3991968" cy="369332"/>
            </a:xfrm>
            <a:prstGeom prst="rect">
              <a:avLst/>
            </a:prstGeom>
            <a:noFill/>
          </p:spPr>
          <p:txBody>
            <a:bodyPr wrap="square" rtlCol="0">
              <a:spAutoFit/>
            </a:bodyPr>
            <a:lstStyle/>
            <a:p>
              <a:r>
                <a:rPr lang="en-GB" dirty="0" smtClean="0">
                  <a:solidFill>
                    <a:prstClr val="white"/>
                  </a:solidFill>
                </a:rPr>
                <a:t>Queen’s University, Belfast</a:t>
              </a:r>
              <a:endParaRPr lang="en-GB" dirty="0">
                <a:solidFill>
                  <a:prstClr val="white"/>
                </a:solidFill>
              </a:endParaRPr>
            </a:p>
          </p:txBody>
        </p:sp>
      </p:grpSp>
      <p:grpSp>
        <p:nvGrpSpPr>
          <p:cNvPr id="18" name="Group 17"/>
          <p:cNvGrpSpPr/>
          <p:nvPr/>
        </p:nvGrpSpPr>
        <p:grpSpPr>
          <a:xfrm>
            <a:off x="3886200" y="2790479"/>
            <a:ext cx="4252415" cy="1979675"/>
            <a:chOff x="4510584" y="3780317"/>
            <a:chExt cx="4252415" cy="197967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584" y="3780317"/>
              <a:ext cx="4252415" cy="1583101"/>
            </a:xfrm>
            <a:prstGeom prst="rect">
              <a:avLst/>
            </a:prstGeom>
          </p:spPr>
        </p:pic>
        <p:sp>
          <p:nvSpPr>
            <p:cNvPr id="16" name="TextBox 15"/>
            <p:cNvSpPr txBox="1"/>
            <p:nvPr/>
          </p:nvSpPr>
          <p:spPr>
            <a:xfrm>
              <a:off x="4510584" y="5390660"/>
              <a:ext cx="3991968" cy="369332"/>
            </a:xfrm>
            <a:prstGeom prst="rect">
              <a:avLst/>
            </a:prstGeom>
            <a:noFill/>
          </p:spPr>
          <p:txBody>
            <a:bodyPr wrap="square" rtlCol="0">
              <a:spAutoFit/>
            </a:bodyPr>
            <a:lstStyle/>
            <a:p>
              <a:r>
                <a:rPr lang="en-GB" dirty="0" smtClean="0">
                  <a:solidFill>
                    <a:prstClr val="white"/>
                  </a:solidFill>
                </a:rPr>
                <a:t>John Innes Centre, Norwich</a:t>
              </a:r>
              <a:endParaRPr lang="en-GB" dirty="0">
                <a:solidFill>
                  <a:prstClr val="white"/>
                </a:solidFill>
              </a:endParaRPr>
            </a:p>
          </p:txBody>
        </p:sp>
      </p:grpSp>
      <p:grpSp>
        <p:nvGrpSpPr>
          <p:cNvPr id="19" name="Group 18"/>
          <p:cNvGrpSpPr/>
          <p:nvPr/>
        </p:nvGrpSpPr>
        <p:grpSpPr>
          <a:xfrm>
            <a:off x="4637393" y="2723747"/>
            <a:ext cx="3991968" cy="2485779"/>
            <a:chOff x="3630758" y="2751860"/>
            <a:chExt cx="3991968" cy="2485779"/>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758" y="2751860"/>
              <a:ext cx="3341104" cy="2074718"/>
            </a:xfrm>
            <a:prstGeom prst="rect">
              <a:avLst/>
            </a:prstGeom>
          </p:spPr>
        </p:pic>
        <p:sp>
          <p:nvSpPr>
            <p:cNvPr id="21" name="TextBox 20"/>
            <p:cNvSpPr txBox="1"/>
            <p:nvPr/>
          </p:nvSpPr>
          <p:spPr>
            <a:xfrm>
              <a:off x="3630758" y="4868307"/>
              <a:ext cx="3991968" cy="369332"/>
            </a:xfrm>
            <a:prstGeom prst="rect">
              <a:avLst/>
            </a:prstGeom>
            <a:noFill/>
          </p:spPr>
          <p:txBody>
            <a:bodyPr wrap="square" rtlCol="0">
              <a:spAutoFit/>
            </a:bodyPr>
            <a:lstStyle/>
            <a:p>
              <a:r>
                <a:rPr lang="en-GB" dirty="0" smtClean="0">
                  <a:solidFill>
                    <a:prstClr val="white"/>
                  </a:solidFill>
                </a:rPr>
                <a:t>Queen’s University, Belfast</a:t>
              </a:r>
              <a:endParaRPr lang="en-GB" dirty="0">
                <a:solidFill>
                  <a:prstClr val="white"/>
                </a:solidFill>
              </a:endParaRPr>
            </a:p>
          </p:txBody>
        </p:sp>
      </p:grpSp>
      <p:grpSp>
        <p:nvGrpSpPr>
          <p:cNvPr id="22" name="Group 21"/>
          <p:cNvGrpSpPr/>
          <p:nvPr/>
        </p:nvGrpSpPr>
        <p:grpSpPr>
          <a:xfrm>
            <a:off x="5481481" y="3175225"/>
            <a:ext cx="3302001" cy="2533890"/>
            <a:chOff x="5481481" y="3327672"/>
            <a:chExt cx="3302001" cy="2533890"/>
          </a:xfrm>
        </p:grpSpPr>
        <p:pic>
          <p:nvPicPr>
            <p:cNvPr id="2050" name="Picture 2" descr="F:\AFBI backups\AFBI_Presentations\GPS March 2019\Media,743663,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481" y="3327672"/>
              <a:ext cx="3302000" cy="21463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481482" y="5492230"/>
              <a:ext cx="3302000" cy="369332"/>
            </a:xfrm>
            <a:prstGeom prst="rect">
              <a:avLst/>
            </a:prstGeom>
            <a:noFill/>
          </p:spPr>
          <p:txBody>
            <a:bodyPr wrap="square" rtlCol="0">
              <a:spAutoFit/>
            </a:bodyPr>
            <a:lstStyle/>
            <a:p>
              <a:r>
                <a:rPr lang="en-GB" dirty="0" err="1" smtClean="0">
                  <a:solidFill>
                    <a:prstClr val="white"/>
                  </a:solidFill>
                </a:rPr>
                <a:t>Agri</a:t>
              </a:r>
              <a:r>
                <a:rPr lang="en-GB" dirty="0" smtClean="0">
                  <a:solidFill>
                    <a:prstClr val="white"/>
                  </a:solidFill>
                </a:rPr>
                <a:t>-food &amp; Bioscience Institute</a:t>
              </a:r>
              <a:endParaRPr lang="en-GB" dirty="0">
                <a:solidFill>
                  <a:prstClr val="white"/>
                </a:solidFill>
              </a:endParaRPr>
            </a:p>
          </p:txBody>
        </p:sp>
      </p:grpSp>
      <p:sp>
        <p:nvSpPr>
          <p:cNvPr id="24" name="Date Placeholder 2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25" name="Footer Placeholder 2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26" name="Slide Number Placeholder 25"/>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493880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0-#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0-#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1000" fill="hold"/>
                                        <p:tgtEl>
                                          <p:spTgt spid="19"/>
                                        </p:tgtEl>
                                        <p:attrNameLst>
                                          <p:attrName>ppt_x</p:attrName>
                                        </p:attrNameLst>
                                      </p:cBhvr>
                                      <p:tavLst>
                                        <p:tav tm="0">
                                          <p:val>
                                            <p:strVal val="0-#ppt_w/2"/>
                                          </p:val>
                                        </p:tav>
                                        <p:tav tm="100000">
                                          <p:val>
                                            <p:strVal val="#ppt_x"/>
                                          </p:val>
                                        </p:tav>
                                      </p:tavLst>
                                    </p:anim>
                                    <p:anim calcmode="lin" valueType="num">
                                      <p:cBhvr additive="base">
                                        <p:cTn id="3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0-#ppt_w/2"/>
                                          </p:val>
                                        </p:tav>
                                        <p:tav tm="100000">
                                          <p:val>
                                            <p:strVal val="#ppt_x"/>
                                          </p:val>
                                        </p:tav>
                                      </p:tavLst>
                                    </p:anim>
                                    <p:anim calcmode="lin" valueType="num">
                                      <p:cBhvr additive="base">
                                        <p:cTn id="4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GB" i="1" dirty="0" smtClean="0">
                <a:solidFill>
                  <a:schemeClr val="bg1"/>
                </a:solidFill>
              </a:rPr>
              <a:t>Arabidopsis thaliana </a:t>
            </a:r>
            <a:r>
              <a:rPr lang="en-GB" dirty="0" smtClean="0">
                <a:solidFill>
                  <a:schemeClr val="bg1"/>
                </a:solidFill>
              </a:rPr>
              <a:t>– the ‘garden weed’ proposed as a model organism</a:t>
            </a:r>
            <a:endParaRPr lang="en-GB" dirty="0">
              <a:solidFill>
                <a:schemeClr val="bg1"/>
              </a:solidFill>
            </a:endParaRPr>
          </a:p>
        </p:txBody>
      </p:sp>
      <p:sp>
        <p:nvSpPr>
          <p:cNvPr id="3" name="Content Placeholder 2"/>
          <p:cNvSpPr>
            <a:spLocks noGrp="1"/>
          </p:cNvSpPr>
          <p:nvPr>
            <p:ph idx="1"/>
          </p:nvPr>
        </p:nvSpPr>
        <p:spPr>
          <a:xfrm>
            <a:off x="457200" y="2057400"/>
            <a:ext cx="8229600" cy="4068763"/>
          </a:xfrm>
        </p:spPr>
        <p:txBody>
          <a:bodyPr>
            <a:normAutofit fontScale="92500" lnSpcReduction="10000"/>
          </a:bodyPr>
          <a:lstStyle/>
          <a:p>
            <a:r>
              <a:rPr lang="en-GB" dirty="0" smtClean="0">
                <a:solidFill>
                  <a:schemeClr val="bg1"/>
                </a:solidFill>
              </a:rPr>
              <a:t>Friedrich </a:t>
            </a:r>
            <a:r>
              <a:rPr lang="en-GB" dirty="0" err="1" smtClean="0">
                <a:solidFill>
                  <a:schemeClr val="bg1"/>
                </a:solidFill>
              </a:rPr>
              <a:t>Laibach</a:t>
            </a:r>
            <a:r>
              <a:rPr lang="en-GB" dirty="0" smtClean="0">
                <a:solidFill>
                  <a:schemeClr val="bg1"/>
                </a:solidFill>
              </a:rPr>
              <a:t> </a:t>
            </a:r>
            <a:r>
              <a:rPr lang="en-GB" dirty="0">
                <a:solidFill>
                  <a:schemeClr val="bg1"/>
                </a:solidFill>
              </a:rPr>
              <a:t>&amp; Erna </a:t>
            </a:r>
            <a:r>
              <a:rPr lang="en-GB" dirty="0" err="1">
                <a:solidFill>
                  <a:schemeClr val="bg1"/>
                </a:solidFill>
              </a:rPr>
              <a:t>Reinholz</a:t>
            </a:r>
            <a:r>
              <a:rPr lang="en-GB" dirty="0">
                <a:solidFill>
                  <a:schemeClr val="bg1"/>
                </a:solidFill>
              </a:rPr>
              <a:t> </a:t>
            </a:r>
            <a:endParaRPr lang="en-GB" dirty="0" smtClean="0">
              <a:solidFill>
                <a:schemeClr val="bg1"/>
              </a:solidFill>
            </a:endParaRPr>
          </a:p>
          <a:p>
            <a:pPr marL="742950" lvl="2" indent="-342900"/>
            <a:r>
              <a:rPr lang="en-GB" dirty="0" smtClean="0">
                <a:solidFill>
                  <a:schemeClr val="bg1"/>
                </a:solidFill>
              </a:rPr>
              <a:t>Short </a:t>
            </a:r>
            <a:r>
              <a:rPr lang="en-GB" dirty="0">
                <a:solidFill>
                  <a:schemeClr val="bg1"/>
                </a:solidFill>
              </a:rPr>
              <a:t>life cycle, small number of small chromosomes, small plant size, ease of genetic crossing, fecundity, ability to self-pollinate, and mutagenic </a:t>
            </a:r>
            <a:r>
              <a:rPr lang="en-GB" dirty="0" smtClean="0">
                <a:solidFill>
                  <a:schemeClr val="bg1"/>
                </a:solidFill>
              </a:rPr>
              <a:t>potential!</a:t>
            </a:r>
          </a:p>
          <a:p>
            <a:pPr marL="342900" lvl="1" indent="-342900">
              <a:buFont typeface="Arial" pitchFamily="34" charset="0"/>
              <a:buChar char="•"/>
            </a:pPr>
            <a:r>
              <a:rPr lang="en-GB" sz="3200" dirty="0" smtClean="0">
                <a:solidFill>
                  <a:schemeClr val="bg1"/>
                </a:solidFill>
              </a:rPr>
              <a:t>Albert </a:t>
            </a:r>
            <a:r>
              <a:rPr lang="en-GB" sz="3200" dirty="0" err="1" smtClean="0">
                <a:solidFill>
                  <a:schemeClr val="bg1"/>
                </a:solidFill>
              </a:rPr>
              <a:t>Kranz</a:t>
            </a:r>
            <a:r>
              <a:rPr lang="en-GB" sz="3200" dirty="0" smtClean="0">
                <a:solidFill>
                  <a:schemeClr val="bg1"/>
                </a:solidFill>
              </a:rPr>
              <a:t> &amp; Magnus </a:t>
            </a:r>
            <a:r>
              <a:rPr lang="en-GB" sz="3200" dirty="0" err="1" smtClean="0">
                <a:solidFill>
                  <a:schemeClr val="bg1"/>
                </a:solidFill>
              </a:rPr>
              <a:t>Nordborg</a:t>
            </a:r>
            <a:endParaRPr lang="en-GB" sz="3200" dirty="0" smtClean="0">
              <a:solidFill>
                <a:schemeClr val="bg1"/>
              </a:solidFill>
            </a:endParaRPr>
          </a:p>
          <a:p>
            <a:pPr marL="742950" lvl="2" indent="-342900"/>
            <a:r>
              <a:rPr lang="en-GB" dirty="0" smtClean="0">
                <a:solidFill>
                  <a:schemeClr val="bg1"/>
                </a:solidFill>
              </a:rPr>
              <a:t>Natural variation, evolutionary biology, quantitative trait loci mapping, ‘1001 genomes’, ‘1001 epigenomes’!</a:t>
            </a:r>
          </a:p>
          <a:p>
            <a:r>
              <a:rPr lang="en-GB" dirty="0">
                <a:solidFill>
                  <a:schemeClr val="bg1"/>
                </a:solidFill>
              </a:rPr>
              <a:t>Caroline </a:t>
            </a:r>
            <a:r>
              <a:rPr lang="en-GB" dirty="0" smtClean="0">
                <a:solidFill>
                  <a:schemeClr val="bg1"/>
                </a:solidFill>
              </a:rPr>
              <a:t>Dean &amp; Martin Howard</a:t>
            </a:r>
            <a:endParaRPr lang="en-GB" dirty="0">
              <a:solidFill>
                <a:schemeClr val="bg1"/>
              </a:solidFill>
            </a:endParaRPr>
          </a:p>
          <a:p>
            <a:pPr lvl="1"/>
            <a:r>
              <a:rPr lang="en-GB" sz="2600" dirty="0">
                <a:solidFill>
                  <a:schemeClr val="bg1"/>
                </a:solidFill>
              </a:rPr>
              <a:t>Flowering time, epigenetic regulation, mathematical </a:t>
            </a:r>
            <a:r>
              <a:rPr lang="en-GB" sz="2600" dirty="0" smtClean="0">
                <a:solidFill>
                  <a:schemeClr val="bg1"/>
                </a:solidFill>
              </a:rPr>
              <a:t>modelling of environmental perception!</a:t>
            </a:r>
            <a:endParaRPr lang="en-GB" sz="2600" dirty="0">
              <a:solidFill>
                <a:schemeClr val="bg1"/>
              </a:solidFill>
            </a:endParaRPr>
          </a:p>
          <a:p>
            <a:endParaRPr lang="en-GB" dirty="0" smtClean="0">
              <a:solidFill>
                <a:schemeClr val="bg1"/>
              </a:solidFill>
            </a:endParaRPr>
          </a:p>
          <a:p>
            <a:pPr marL="457200" lvl="1" indent="0">
              <a:buNone/>
            </a:pPr>
            <a:endParaRPr lang="en-GB" dirty="0" smtClean="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9348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chemeClr val="bg1"/>
                </a:solidFill>
              </a:rPr>
              <a:t>The potential of Natural Variation</a:t>
            </a:r>
            <a:endParaRPr lang="en-GB" sz="4000"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grpSp>
        <p:nvGrpSpPr>
          <p:cNvPr id="27" name="Group 26"/>
          <p:cNvGrpSpPr/>
          <p:nvPr/>
        </p:nvGrpSpPr>
        <p:grpSpPr>
          <a:xfrm>
            <a:off x="2576633" y="2438400"/>
            <a:ext cx="6231094" cy="2968998"/>
            <a:chOff x="2576633" y="2438400"/>
            <a:chExt cx="6231094" cy="2968998"/>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633" y="2438400"/>
              <a:ext cx="3729389" cy="29689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6" name="TextBox 25"/>
            <p:cNvSpPr txBox="1"/>
            <p:nvPr/>
          </p:nvSpPr>
          <p:spPr>
            <a:xfrm>
              <a:off x="7321827" y="3906743"/>
              <a:ext cx="1485900" cy="1477328"/>
            </a:xfrm>
            <a:prstGeom prst="rect">
              <a:avLst/>
            </a:prstGeom>
            <a:noFill/>
          </p:spPr>
          <p:txBody>
            <a:bodyPr wrap="square" rtlCol="0">
              <a:spAutoFit/>
            </a:bodyPr>
            <a:lstStyle/>
            <a:p>
              <a:r>
                <a:rPr lang="en-GB" sz="1000" dirty="0">
                  <a:solidFill>
                    <a:schemeClr val="bg1"/>
                  </a:solidFill>
                </a:rPr>
                <a:t>Photo credit: https://www.wur.nl/</a:t>
              </a:r>
              <a:r>
                <a:rPr lang="en-GB" sz="1000" dirty="0" err="1">
                  <a:solidFill>
                    <a:schemeClr val="bg1"/>
                  </a:solidFill>
                </a:rPr>
                <a:t>en</a:t>
              </a:r>
              <a:r>
                <a:rPr lang="en-GB" sz="1000" dirty="0">
                  <a:solidFill>
                    <a:schemeClr val="bg1"/>
                  </a:solidFill>
                </a:rPr>
                <a:t>/article/Natural-variation-in-stomatal-responsiveness-of-Arabidopsis-thaliana-plants-grown-at-high-and-moderate-relative-humidity..htm</a:t>
              </a:r>
            </a:p>
          </p:txBody>
        </p:sp>
      </p:gr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grpSp>
        <p:nvGrpSpPr>
          <p:cNvPr id="3" name="Group 2"/>
          <p:cNvGrpSpPr/>
          <p:nvPr/>
        </p:nvGrpSpPr>
        <p:grpSpPr>
          <a:xfrm>
            <a:off x="1447799" y="1879731"/>
            <a:ext cx="4173073" cy="3058607"/>
            <a:chOff x="1447799" y="1879731"/>
            <a:chExt cx="4173073" cy="3058607"/>
          </a:xfrm>
        </p:grpSpPr>
        <p:grpSp>
          <p:nvGrpSpPr>
            <p:cNvPr id="10" name="Group 9"/>
            <p:cNvGrpSpPr/>
            <p:nvPr/>
          </p:nvGrpSpPr>
          <p:grpSpPr>
            <a:xfrm>
              <a:off x="2496250" y="2182837"/>
              <a:ext cx="3124622" cy="2755501"/>
              <a:chOff x="1905000" y="2057400"/>
              <a:chExt cx="4314772" cy="3810000"/>
            </a:xfrm>
          </p:grpSpPr>
          <p:cxnSp>
            <p:nvCxnSpPr>
              <p:cNvPr id="13" name="Straight Arrow Connector 12"/>
              <p:cNvCxnSpPr/>
              <p:nvPr/>
            </p:nvCxnSpPr>
            <p:spPr>
              <a:xfrm>
                <a:off x="1905000" y="2057400"/>
                <a:ext cx="11430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905000" y="2057400"/>
                <a:ext cx="24384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2057400"/>
                <a:ext cx="1981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05000" y="2057400"/>
                <a:ext cx="2895600" cy="1143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05000" y="2057400"/>
                <a:ext cx="4314772" cy="381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05000" y="2057400"/>
                <a:ext cx="33528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05000" y="2057400"/>
                <a:ext cx="35433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1447799" y="1879731"/>
              <a:ext cx="1128834" cy="413326"/>
            </a:xfrm>
            <a:prstGeom prst="rect">
              <a:avLst/>
            </a:prstGeom>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smtClean="0"/>
                <a:t>Phenotype A</a:t>
              </a:r>
              <a:endParaRPr lang="en-GB" sz="1400" dirty="0"/>
            </a:p>
          </p:txBody>
        </p:sp>
      </p:grpSp>
      <p:grpSp>
        <p:nvGrpSpPr>
          <p:cNvPr id="24" name="Group 23"/>
          <p:cNvGrpSpPr/>
          <p:nvPr/>
        </p:nvGrpSpPr>
        <p:grpSpPr>
          <a:xfrm>
            <a:off x="3323975" y="1879731"/>
            <a:ext cx="4372225" cy="2893277"/>
            <a:chOff x="3323975" y="1879731"/>
            <a:chExt cx="4372225" cy="2893277"/>
          </a:xfrm>
        </p:grpSpPr>
        <p:grpSp>
          <p:nvGrpSpPr>
            <p:cNvPr id="9" name="Group 8"/>
            <p:cNvGrpSpPr/>
            <p:nvPr/>
          </p:nvGrpSpPr>
          <p:grpSpPr>
            <a:xfrm>
              <a:off x="3323975" y="2017507"/>
              <a:ext cx="3476443" cy="2755501"/>
              <a:chOff x="3048000" y="1828800"/>
              <a:chExt cx="4800600" cy="3810000"/>
            </a:xfrm>
          </p:grpSpPr>
          <p:cxnSp>
            <p:nvCxnSpPr>
              <p:cNvPr id="20" name="Straight Arrow Connector 19"/>
              <p:cNvCxnSpPr/>
              <p:nvPr/>
            </p:nvCxnSpPr>
            <p:spPr>
              <a:xfrm flipH="1">
                <a:off x="6019800" y="1828800"/>
                <a:ext cx="18288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781800" y="1828800"/>
                <a:ext cx="10668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590945" y="1828800"/>
                <a:ext cx="3257655" cy="381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048000" y="1828800"/>
                <a:ext cx="4800600" cy="2743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6553200" y="1879731"/>
              <a:ext cx="1143000" cy="413326"/>
            </a:xfrm>
            <a:prstGeom prst="rect">
              <a:avLst/>
            </a:prstGeom>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smtClean="0"/>
                <a:t>Phenotype B</a:t>
              </a:r>
              <a:endParaRPr lang="en-GB" sz="1400" dirty="0"/>
            </a:p>
          </p:txBody>
        </p:sp>
      </p:grpSp>
      <p:sp>
        <p:nvSpPr>
          <p:cNvPr id="25" name="TextBox 24"/>
          <p:cNvSpPr txBox="1"/>
          <p:nvPr/>
        </p:nvSpPr>
        <p:spPr>
          <a:xfrm>
            <a:off x="1219200" y="5518666"/>
            <a:ext cx="6864380" cy="646331"/>
          </a:xfrm>
          <a:prstGeom prst="rect">
            <a:avLst/>
          </a:prstGeom>
          <a:noFill/>
        </p:spPr>
        <p:txBody>
          <a:bodyPr wrap="none" rtlCol="0">
            <a:spAutoFit/>
          </a:bodyPr>
          <a:lstStyle/>
          <a:p>
            <a:pPr algn="ctr"/>
            <a:r>
              <a:rPr lang="en-GB" dirty="0" smtClean="0">
                <a:solidFill>
                  <a:schemeClr val="bg1"/>
                </a:solidFill>
              </a:rPr>
              <a:t>Common genotype – common phenotype…is that the end of the story?</a:t>
            </a:r>
          </a:p>
          <a:p>
            <a:pPr algn="ctr"/>
            <a:r>
              <a:rPr lang="en-GB" dirty="0" smtClean="0">
                <a:solidFill>
                  <a:schemeClr val="bg1"/>
                </a:solidFill>
              </a:rPr>
              <a:t>Breeding for one trait at a time is technology of the past</a:t>
            </a:r>
            <a:endParaRPr lang="en-GB" dirty="0">
              <a:solidFill>
                <a:schemeClr val="bg1"/>
              </a:solidFill>
            </a:endParaRPr>
          </a:p>
        </p:txBody>
      </p:sp>
    </p:spTree>
    <p:extLst>
      <p:ext uri="{BB962C8B-B14F-4D97-AF65-F5344CB8AC3E}">
        <p14:creationId xmlns:p14="http://schemas.microsoft.com/office/powerpoint/2010/main" val="21504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fade">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chemeClr val="bg1"/>
                </a:solidFill>
              </a:rPr>
              <a:t>The </a:t>
            </a:r>
            <a:r>
              <a:rPr lang="en-GB" sz="4000" i="1" dirty="0" smtClean="0">
                <a:solidFill>
                  <a:schemeClr val="bg1"/>
                </a:solidFill>
              </a:rPr>
              <a:t>A. thaliana </a:t>
            </a:r>
            <a:r>
              <a:rPr lang="en-GB" sz="4000" dirty="0" smtClean="0">
                <a:solidFill>
                  <a:schemeClr val="bg1"/>
                </a:solidFill>
              </a:rPr>
              <a:t>Life Cycle</a:t>
            </a:r>
            <a:endParaRPr lang="en-GB" sz="4000"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160" y="1219200"/>
            <a:ext cx="457167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124200" y="5801380"/>
            <a:ext cx="3048000" cy="307777"/>
          </a:xfrm>
          <a:prstGeom prst="rect">
            <a:avLst/>
          </a:prstGeom>
        </p:spPr>
        <p:txBody>
          <a:bodyPr wrap="square">
            <a:spAutoFit/>
          </a:bodyPr>
          <a:lstStyle/>
          <a:p>
            <a:r>
              <a:rPr lang="en-GB" sz="1400" dirty="0" err="1">
                <a:solidFill>
                  <a:schemeClr val="bg1"/>
                </a:solidFill>
              </a:rPr>
              <a:t>Krämer</a:t>
            </a:r>
            <a:r>
              <a:rPr lang="en-GB" sz="1400" dirty="0">
                <a:solidFill>
                  <a:schemeClr val="bg1"/>
                </a:solidFill>
              </a:rPr>
              <a:t>, U., </a:t>
            </a:r>
            <a:r>
              <a:rPr lang="en-GB" sz="1400" dirty="0" smtClean="0">
                <a:solidFill>
                  <a:schemeClr val="bg1"/>
                </a:solidFill>
              </a:rPr>
              <a:t>2015. </a:t>
            </a:r>
            <a:r>
              <a:rPr lang="en-GB" sz="1400" i="1" dirty="0" err="1">
                <a:solidFill>
                  <a:schemeClr val="bg1"/>
                </a:solidFill>
              </a:rPr>
              <a:t>Elife</a:t>
            </a:r>
            <a:r>
              <a:rPr lang="en-GB" sz="1400" dirty="0">
                <a:solidFill>
                  <a:schemeClr val="bg1"/>
                </a:solidFill>
              </a:rPr>
              <a:t>, </a:t>
            </a:r>
            <a:r>
              <a:rPr lang="en-GB" sz="1400" i="1" dirty="0">
                <a:solidFill>
                  <a:schemeClr val="bg1"/>
                </a:solidFill>
              </a:rPr>
              <a:t>4</a:t>
            </a:r>
            <a:r>
              <a:rPr lang="en-GB" sz="1400" dirty="0">
                <a:solidFill>
                  <a:schemeClr val="bg1"/>
                </a:solidFill>
              </a:rPr>
              <a:t>, p.e06100.</a:t>
            </a:r>
          </a:p>
        </p:txBody>
      </p:sp>
      <p:sp>
        <p:nvSpPr>
          <p:cNvPr id="3" name="Curved Up Arrow 2"/>
          <p:cNvSpPr/>
          <p:nvPr/>
        </p:nvSpPr>
        <p:spPr>
          <a:xfrm rot="12215600">
            <a:off x="4971966" y="3443039"/>
            <a:ext cx="1371600" cy="762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268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solidFill>
                  <a:schemeClr val="bg1"/>
                </a:solidFill>
              </a:rPr>
              <a:t>A. thaliana</a:t>
            </a:r>
            <a:r>
              <a:rPr lang="en-GB" dirty="0" smtClean="0">
                <a:solidFill>
                  <a:schemeClr val="bg1"/>
                </a:solidFill>
              </a:rPr>
              <a:t>: Two life histories</a:t>
            </a:r>
            <a:endParaRPr lang="en-GB" dirty="0">
              <a:solidFill>
                <a:schemeClr val="bg1"/>
              </a:solidFill>
            </a:endParaRPr>
          </a:p>
        </p:txBody>
      </p:sp>
      <p:sp>
        <p:nvSpPr>
          <p:cNvPr id="3" name="Text Placeholder 2"/>
          <p:cNvSpPr>
            <a:spLocks noGrp="1"/>
          </p:cNvSpPr>
          <p:nvPr>
            <p:ph type="body" idx="1"/>
          </p:nvPr>
        </p:nvSpPr>
        <p:spPr/>
        <p:txBody>
          <a:bodyPr/>
          <a:lstStyle/>
          <a:p>
            <a:pPr algn="ctr"/>
            <a:r>
              <a:rPr lang="en-GB" dirty="0" smtClean="0">
                <a:solidFill>
                  <a:schemeClr val="bg1"/>
                </a:solidFill>
              </a:rPr>
              <a:t>Summer Annual</a:t>
            </a:r>
            <a:endParaRPr lang="en-GB" dirty="0">
              <a:solidFill>
                <a:schemeClr val="bg1"/>
              </a:solidFill>
            </a:endParaRPr>
          </a:p>
        </p:txBody>
      </p:sp>
      <p:sp>
        <p:nvSpPr>
          <p:cNvPr id="5" name="Text Placeholder 4"/>
          <p:cNvSpPr>
            <a:spLocks noGrp="1"/>
          </p:cNvSpPr>
          <p:nvPr>
            <p:ph type="body" sz="quarter" idx="3"/>
          </p:nvPr>
        </p:nvSpPr>
        <p:spPr/>
        <p:txBody>
          <a:bodyPr/>
          <a:lstStyle/>
          <a:p>
            <a:pPr algn="ctr"/>
            <a:r>
              <a:rPr lang="en-GB" dirty="0" smtClean="0">
                <a:solidFill>
                  <a:schemeClr val="bg1"/>
                </a:solidFill>
              </a:rPr>
              <a:t>Winter Annual</a:t>
            </a:r>
            <a:endParaRPr lang="en-GB" dirty="0">
              <a:solidFill>
                <a:schemeClr val="bg1"/>
              </a:solidFill>
            </a:endParaRPr>
          </a:p>
        </p:txBody>
      </p:sp>
      <p:sp>
        <p:nvSpPr>
          <p:cNvPr id="7" name="Date Placeholder 6"/>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51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027"/>
                                        </p:tgtEl>
                                        <p:attrNameLst>
                                          <p:attrName>fillcolor</p:attrName>
                                        </p:attrNameLst>
                                      </p:cBhvr>
                                      <p:to>
                                        <a:srgbClr val="9BBB59"/>
                                      </p:to>
                                    </p:animClr>
                                    <p:set>
                                      <p:cBhvr>
                                        <p:cTn id="23" dur="2000" fill="hold"/>
                                        <p:tgtEl>
                                          <p:spTgt spid="1027"/>
                                        </p:tgtEl>
                                        <p:attrNameLst>
                                          <p:attrName>fill.type</p:attrName>
                                        </p:attrNameLst>
                                      </p:cBhvr>
                                      <p:to>
                                        <p:strVal val="solid"/>
                                      </p:to>
                                    </p:set>
                                    <p:set>
                                      <p:cBhvr>
                                        <p:cTn id="24" dur="2000" fill="hold"/>
                                        <p:tgtEl>
                                          <p:spTgt spid="1027"/>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5"/>
                                        </p:tgtEl>
                                        <p:attrNameLst>
                                          <p:attrName>fillcolor</p:attrName>
                                        </p:attrNameLst>
                                      </p:cBhvr>
                                      <p:to>
                                        <a:srgbClr val="9BBB59"/>
                                      </p:to>
                                    </p:animClr>
                                    <p:set>
                                      <p:cBhvr>
                                        <p:cTn id="27" dur="2000" fill="hold"/>
                                        <p:tgtEl>
                                          <p:spTgt spid="5"/>
                                        </p:tgtEl>
                                        <p:attrNameLst>
                                          <p:attrName>fill.type</p:attrName>
                                        </p:attrNameLst>
                                      </p:cBhvr>
                                      <p:to>
                                        <p:strVal val="solid"/>
                                      </p:to>
                                    </p:set>
                                    <p:set>
                                      <p:cBhvr>
                                        <p:cTn id="2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solidFill>
                  <a:schemeClr val="bg1"/>
                </a:solidFill>
              </a:rPr>
              <a:t>EU Distribution of </a:t>
            </a:r>
            <a:br>
              <a:rPr lang="en-GB" dirty="0" smtClean="0">
                <a:solidFill>
                  <a:schemeClr val="bg1"/>
                </a:solidFill>
              </a:rPr>
            </a:br>
            <a:r>
              <a:rPr lang="en-GB" dirty="0" smtClean="0">
                <a:solidFill>
                  <a:schemeClr val="bg1"/>
                </a:solidFill>
              </a:rPr>
              <a:t>Early &amp; Late Flowering </a:t>
            </a:r>
            <a:r>
              <a:rPr lang="en-GB" i="1" dirty="0" smtClean="0">
                <a:solidFill>
                  <a:schemeClr val="bg1"/>
                </a:solidFill>
              </a:rPr>
              <a:t>A. thaliana</a:t>
            </a:r>
            <a:endParaRPr lang="en-GB" i="1"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dirty="0">
              <a:solidFill>
                <a:prstClr val="black">
                  <a:tint val="75000"/>
                </a:prstClr>
              </a:solidFill>
            </a:endParaRPr>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260" t="26066" r="14770" b="9720"/>
          <a:stretch/>
        </p:blipFill>
        <p:spPr bwMode="auto">
          <a:xfrm>
            <a:off x="1143000" y="1524000"/>
            <a:ext cx="6845914" cy="43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1000" y="5864423"/>
            <a:ext cx="8458200" cy="307777"/>
          </a:xfrm>
          <a:prstGeom prst="rect">
            <a:avLst/>
          </a:prstGeom>
          <a:noFill/>
        </p:spPr>
        <p:txBody>
          <a:bodyPr wrap="square" rtlCol="0">
            <a:spAutoFit/>
          </a:bodyPr>
          <a:lstStyle/>
          <a:p>
            <a:pPr algn="ctr"/>
            <a:r>
              <a:rPr lang="en-GB" sz="1400" dirty="0">
                <a:solidFill>
                  <a:schemeClr val="bg1"/>
                </a:solidFill>
              </a:rPr>
              <a:t>Davila Olivas, N.H., </a:t>
            </a:r>
            <a:r>
              <a:rPr lang="en-GB" sz="1400" dirty="0" smtClean="0">
                <a:solidFill>
                  <a:schemeClr val="bg1"/>
                </a:solidFill>
              </a:rPr>
              <a:t>et al., </a:t>
            </a:r>
            <a:r>
              <a:rPr lang="en-GB" sz="1400" dirty="0">
                <a:solidFill>
                  <a:schemeClr val="bg1"/>
                </a:solidFill>
              </a:rPr>
              <a:t>2017. </a:t>
            </a:r>
            <a:r>
              <a:rPr lang="en-GB" sz="1400" i="1" dirty="0" smtClean="0">
                <a:solidFill>
                  <a:schemeClr val="bg1"/>
                </a:solidFill>
              </a:rPr>
              <a:t>Molecular </a:t>
            </a:r>
            <a:r>
              <a:rPr lang="en-GB" sz="1400" i="1" dirty="0">
                <a:solidFill>
                  <a:schemeClr val="bg1"/>
                </a:solidFill>
              </a:rPr>
              <a:t>ecology</a:t>
            </a:r>
            <a:r>
              <a:rPr lang="en-GB" sz="1400" dirty="0">
                <a:solidFill>
                  <a:schemeClr val="bg1"/>
                </a:solidFill>
              </a:rPr>
              <a:t>, </a:t>
            </a:r>
            <a:r>
              <a:rPr lang="en-GB" sz="1400" i="1" dirty="0">
                <a:solidFill>
                  <a:schemeClr val="bg1"/>
                </a:solidFill>
              </a:rPr>
              <a:t>26</a:t>
            </a:r>
            <a:r>
              <a:rPr lang="en-GB" sz="1400" dirty="0">
                <a:solidFill>
                  <a:schemeClr val="bg1"/>
                </a:solidFill>
              </a:rPr>
              <a:t>(11), pp.2959-2977</a:t>
            </a:r>
            <a:r>
              <a:rPr lang="en-GB" sz="1400" dirty="0" smtClean="0">
                <a:solidFill>
                  <a:schemeClr val="bg1"/>
                </a:solidFill>
              </a:rPr>
              <a:t>.</a:t>
            </a:r>
            <a:endParaRPr lang="en-GB" sz="1400" dirty="0">
              <a:solidFill>
                <a:schemeClr val="bg1"/>
              </a:solidFill>
            </a:endParaRPr>
          </a:p>
        </p:txBody>
      </p:sp>
      <p:cxnSp>
        <p:nvCxnSpPr>
          <p:cNvPr id="10" name="Straight Connector 9"/>
          <p:cNvCxnSpPr/>
          <p:nvPr/>
        </p:nvCxnSpPr>
        <p:spPr>
          <a:xfrm>
            <a:off x="1752600" y="3139539"/>
            <a:ext cx="1828800" cy="1370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6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Flowering Time is a Polygenic </a:t>
            </a:r>
            <a:r>
              <a:rPr lang="en-GB" dirty="0">
                <a:solidFill>
                  <a:schemeClr val="bg1"/>
                </a:solidFill>
              </a:rPr>
              <a:t>T</a:t>
            </a:r>
            <a:r>
              <a:rPr lang="en-GB" dirty="0" smtClean="0">
                <a:solidFill>
                  <a:schemeClr val="bg1"/>
                </a:solidFill>
              </a:rPr>
              <a:t>rait</a:t>
            </a:r>
            <a:endParaRPr lang="en-GB" dirty="0">
              <a:solidFill>
                <a:schemeClr val="bg1"/>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12/03/2019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www.afbini.gov.uk</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grpSp>
        <p:nvGrpSpPr>
          <p:cNvPr id="9" name="Group 8"/>
          <p:cNvGrpSpPr/>
          <p:nvPr/>
        </p:nvGrpSpPr>
        <p:grpSpPr>
          <a:xfrm>
            <a:off x="533400" y="1447800"/>
            <a:ext cx="8077200" cy="4785089"/>
            <a:chOff x="609600" y="1580468"/>
            <a:chExt cx="8077200" cy="4785089"/>
          </a:xfrm>
        </p:grpSpPr>
        <p:sp>
          <p:nvSpPr>
            <p:cNvPr id="7" name="TextBox 6"/>
            <p:cNvSpPr txBox="1"/>
            <p:nvPr/>
          </p:nvSpPr>
          <p:spPr>
            <a:xfrm>
              <a:off x="609600" y="5842337"/>
              <a:ext cx="8077200" cy="523220"/>
            </a:xfrm>
            <a:prstGeom prst="rect">
              <a:avLst/>
            </a:prstGeom>
            <a:noFill/>
          </p:spPr>
          <p:txBody>
            <a:bodyPr wrap="square" rtlCol="0">
              <a:spAutoFit/>
            </a:bodyPr>
            <a:lstStyle/>
            <a:p>
              <a:pPr algn="ctr"/>
              <a:r>
                <a:rPr lang="en-GB" sz="1400" dirty="0">
                  <a:solidFill>
                    <a:schemeClr val="bg1"/>
                  </a:solidFill>
                </a:rPr>
                <a:t>Alonso-Blanco, C., </a:t>
              </a:r>
              <a:r>
                <a:rPr lang="en-GB" sz="1400" dirty="0" smtClean="0">
                  <a:solidFill>
                    <a:schemeClr val="bg1"/>
                  </a:solidFill>
                </a:rPr>
                <a:t> et al., </a:t>
              </a:r>
              <a:r>
                <a:rPr lang="en-GB" sz="1400" dirty="0">
                  <a:solidFill>
                    <a:schemeClr val="bg1"/>
                  </a:solidFill>
                </a:rPr>
                <a:t>2016. </a:t>
              </a:r>
              <a:r>
                <a:rPr lang="en-GB" sz="1400" dirty="0" smtClean="0">
                  <a:solidFill>
                    <a:schemeClr val="bg1"/>
                  </a:solidFill>
                </a:rPr>
                <a:t>Cell</a:t>
              </a:r>
              <a:r>
                <a:rPr lang="en-GB" sz="1400" dirty="0">
                  <a:solidFill>
                    <a:schemeClr val="bg1"/>
                  </a:solidFill>
                </a:rPr>
                <a:t>, 166(2), pp.481-491</a:t>
              </a:r>
              <a:r>
                <a:rPr lang="en-GB" sz="1400" dirty="0" smtClean="0">
                  <a:solidFill>
                    <a:schemeClr val="bg1"/>
                  </a:solidFill>
                </a:rPr>
                <a:t>.</a:t>
              </a:r>
            </a:p>
            <a:p>
              <a:pPr algn="ctr"/>
              <a:r>
                <a:rPr lang="en-GB" sz="1400" dirty="0" smtClean="0">
                  <a:solidFill>
                    <a:schemeClr val="bg1"/>
                  </a:solidFill>
                </a:rPr>
                <a:t>Sasaki</a:t>
              </a:r>
              <a:r>
                <a:rPr lang="en-GB" sz="1400" dirty="0">
                  <a:solidFill>
                    <a:schemeClr val="bg1"/>
                  </a:solidFill>
                </a:rPr>
                <a:t>, E., </a:t>
              </a:r>
              <a:r>
                <a:rPr lang="en-GB" sz="1400" dirty="0" smtClean="0">
                  <a:solidFill>
                    <a:schemeClr val="bg1"/>
                  </a:solidFill>
                </a:rPr>
                <a:t>et al., 2018. </a:t>
              </a:r>
              <a:r>
                <a:rPr lang="en-GB" sz="1400" i="1" dirty="0" smtClean="0">
                  <a:solidFill>
                    <a:schemeClr val="bg1"/>
                  </a:solidFill>
                </a:rPr>
                <a:t>G3: Genes, Genomes, Genetics</a:t>
              </a:r>
              <a:r>
                <a:rPr lang="en-GB" sz="1400" dirty="0" smtClean="0">
                  <a:solidFill>
                    <a:schemeClr val="bg1"/>
                  </a:solidFill>
                </a:rPr>
                <a:t>, </a:t>
              </a:r>
              <a:r>
                <a:rPr lang="en-GB" sz="1400" i="1" dirty="0" smtClean="0">
                  <a:solidFill>
                    <a:schemeClr val="bg1"/>
                  </a:solidFill>
                </a:rPr>
                <a:t>8</a:t>
              </a:r>
              <a:r>
                <a:rPr lang="en-GB" sz="1400" dirty="0" smtClean="0">
                  <a:solidFill>
                    <a:schemeClr val="bg1"/>
                  </a:solidFill>
                </a:rPr>
                <a:t>(9), pp.3059-3068.</a:t>
              </a:r>
              <a:endParaRPr lang="en-GB" sz="1400" dirty="0">
                <a:solidFill>
                  <a:schemeClr val="bg1"/>
                </a:solidFill>
              </a:endParaRPr>
            </a:p>
          </p:txBody>
        </p:sp>
        <p:pic>
          <p:nvPicPr>
            <p:cNvPr id="2052" name="Picture 4" descr="Image result for flowering time gwas"/>
            <p:cNvPicPr>
              <a:picLocks noChangeAspect="1" noChangeArrowheads="1"/>
            </p:cNvPicPr>
            <p:nvPr/>
          </p:nvPicPr>
          <p:blipFill rotWithShape="1">
            <a:blip r:embed="rId3">
              <a:extLst>
                <a:ext uri="{28A0092B-C50C-407E-A947-70E740481C1C}">
                  <a14:useLocalDpi xmlns:a14="http://schemas.microsoft.com/office/drawing/2010/main" val="0"/>
                </a:ext>
              </a:extLst>
            </a:blip>
            <a:srcRect b="43471"/>
            <a:stretch/>
          </p:blipFill>
          <p:spPr bwMode="auto">
            <a:xfrm>
              <a:off x="1143000" y="1580468"/>
              <a:ext cx="6646976" cy="419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6646976" cy="420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98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TotalTime>
  <Words>883</Words>
  <Application>Microsoft Office PowerPoint</Application>
  <PresentationFormat>On-screen Show (4:3)</PresentationFormat>
  <Paragraphs>152</Paragraphs>
  <Slides>20</Slides>
  <Notes>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20</vt:i4>
      </vt:variant>
    </vt:vector>
  </HeadingPairs>
  <TitlesOfParts>
    <vt:vector size="24" baseType="lpstr">
      <vt:lpstr>Arial</vt:lpstr>
      <vt:lpstr>Calibri</vt:lpstr>
      <vt:lpstr>1_Office Theme</vt:lpstr>
      <vt:lpstr>Office Theme</vt:lpstr>
      <vt:lpstr>Molecular Mechanisms of Environmental Perception</vt:lpstr>
      <vt:lpstr>Overview</vt:lpstr>
      <vt:lpstr>PowerPoint Presentation</vt:lpstr>
      <vt:lpstr>Arabidopsis thaliana – the ‘garden weed’ proposed as a model organism</vt:lpstr>
      <vt:lpstr>The potential of Natural Variation</vt:lpstr>
      <vt:lpstr>The A. thaliana Life Cycle</vt:lpstr>
      <vt:lpstr>A. thaliana: Two life histories</vt:lpstr>
      <vt:lpstr>EU Distribution of  Early &amp; Late Flowering A. thaliana</vt:lpstr>
      <vt:lpstr>Flowering Time is a Polygenic Trait</vt:lpstr>
      <vt:lpstr>Genetic Control of Flowering time  in A. thaliana</vt:lpstr>
      <vt:lpstr>The FLC gene &amp; Environmental Perception</vt:lpstr>
      <vt:lpstr>Waddington's Epigenetic Landscape</vt:lpstr>
      <vt:lpstr>Reading the epigenetic landscape</vt:lpstr>
      <vt:lpstr>How do Plants ‘Remember’ Winter?</vt:lpstr>
      <vt:lpstr>How does A. thaliana register epigenetic memory at the FLC locus?</vt:lpstr>
      <vt:lpstr>How does A. thaliana register epigenetic memory at the FLC locus?</vt:lpstr>
      <vt:lpstr>PowerPoint Presentation</vt:lpstr>
      <vt:lpstr>Naturally occurring ‘mutants’ that do not follow the rules!</vt:lpstr>
      <vt:lpstr>Translating A. thaliana research to crop Species!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Have Plants Taught Us Anyway?</dc:title>
  <dc:creator>Deborah</dc:creator>
  <cp:lastModifiedBy>Deborah Cox</cp:lastModifiedBy>
  <cp:revision>105</cp:revision>
  <dcterms:created xsi:type="dcterms:W3CDTF">2006-08-16T00:00:00Z</dcterms:created>
  <dcterms:modified xsi:type="dcterms:W3CDTF">2019-04-17T09:00:54Z</dcterms:modified>
</cp:coreProperties>
</file>