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39" r:id="rId3"/>
    <p:sldId id="327" r:id="rId4"/>
    <p:sldId id="328" r:id="rId5"/>
    <p:sldId id="341" r:id="rId6"/>
    <p:sldId id="331" r:id="rId7"/>
    <p:sldId id="342" r:id="rId8"/>
    <p:sldId id="343" r:id="rId9"/>
    <p:sldId id="344" r:id="rId10"/>
    <p:sldId id="345" r:id="rId11"/>
    <p:sldId id="346" r:id="rId12"/>
    <p:sldId id="333" r:id="rId13"/>
    <p:sldId id="337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2" autoAdjust="0"/>
    <p:restoredTop sz="96305" autoAdjust="0"/>
  </p:normalViewPr>
  <p:slideViewPr>
    <p:cSldViewPr snapToGrid="0">
      <p:cViewPr varScale="1">
        <p:scale>
          <a:sx n="109" d="100"/>
          <a:sy n="109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ILLS_NT6\dairy\Admin%20and%20Costing\Policies%20and%20recording%20systems\GRASSCHECK\Grasscheck%202002\Local%20chart%2020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ILLS_NT6\dairy\Admin%20and%20Costing\Policies%20and%20recording%20systems\GRASSCHECK\Grasscheck%202013\General%20files\GrassChecksummarydata2013ada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54732292319673"/>
          <c:y val="8.325202756265665E-2"/>
          <c:w val="0.73295113516522192"/>
          <c:h val="0.7664590828709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29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Dairy</c:v>
                </c:pt>
                <c:pt idx="1">
                  <c:v>Beef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74600"/>
        <c:axId val="211475384"/>
      </c:barChart>
      <c:catAx>
        <c:axId val="211474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475384"/>
        <c:crosses val="autoZero"/>
        <c:auto val="1"/>
        <c:lblAlgn val="ctr"/>
        <c:lblOffset val="100"/>
        <c:noMultiLvlLbl val="0"/>
      </c:catAx>
      <c:valAx>
        <c:axId val="211475384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rebuchet MS" panose="020B0603020202020204" pitchFamily="34" charset="0"/>
                  </a:defRPr>
                </a:pPr>
                <a:r>
                  <a:rPr lang="en-GB">
                    <a:latin typeface="Trebuchet MS" panose="020B0603020202020204" pitchFamily="34" charset="0"/>
                  </a:rPr>
                  <a:t>Grass DM utilised (t/ha)</a:t>
                </a:r>
              </a:p>
            </c:rich>
          </c:tx>
          <c:layout>
            <c:manualLayout>
              <c:xMode val="edge"/>
              <c:yMode val="edge"/>
              <c:x val="2.2046161537606988E-2"/>
              <c:y val="8.889490212817896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474600"/>
        <c:crosses val="autoZero"/>
        <c:crossBetween val="between"/>
        <c:minorUnit val="0.5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3067896130566"/>
          <c:y val="6.2307047247253236E-2"/>
          <c:w val="0.81170143610618217"/>
          <c:h val="0.7856129371901357"/>
        </c:manualLayout>
      </c:layout>
      <c:lineChart>
        <c:grouping val="standard"/>
        <c:varyColors val="0"/>
        <c:ser>
          <c:idx val="0"/>
          <c:order val="0"/>
          <c:tx>
            <c:strRef>
              <c:f>Data!$C$2</c:f>
              <c:strCache>
                <c:ptCount val="1"/>
                <c:pt idx="0">
                  <c:v>1999 - 2001 average</c:v>
                </c:pt>
              </c:strCache>
            </c:strRef>
          </c:tx>
          <c:spPr>
            <a:ln w="28575">
              <a:solidFill>
                <a:schemeClr val="tx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Data!$B$3:$B$40</c:f>
              <c:strCache>
                <c:ptCount val="37"/>
                <c:pt idx="0">
                  <c:v>Feb</c:v>
                </c:pt>
                <c:pt idx="4">
                  <c:v>Mar</c:v>
                </c:pt>
                <c:pt idx="8">
                  <c:v>Apr</c:v>
                </c:pt>
                <c:pt idx="12">
                  <c:v>May</c:v>
                </c:pt>
                <c:pt idx="16">
                  <c:v>Jun</c:v>
                </c:pt>
                <c:pt idx="20">
                  <c:v>Jul</c:v>
                </c:pt>
                <c:pt idx="24">
                  <c:v>Aug</c:v>
                </c:pt>
                <c:pt idx="28">
                  <c:v>Sep</c:v>
                </c:pt>
                <c:pt idx="32">
                  <c:v>Oct</c:v>
                </c:pt>
                <c:pt idx="36">
                  <c:v>Nov</c:v>
                </c:pt>
              </c:strCache>
            </c:strRef>
          </c:cat>
          <c:val>
            <c:numRef>
              <c:f>Data!$C$3:$C$41</c:f>
              <c:numCache>
                <c:formatCode>0.0</c:formatCode>
                <c:ptCount val="39"/>
                <c:pt idx="0">
                  <c:v>2.4</c:v>
                </c:pt>
                <c:pt idx="1">
                  <c:v>3.6666666666666665</c:v>
                </c:pt>
                <c:pt idx="2">
                  <c:v>3.65</c:v>
                </c:pt>
                <c:pt idx="3">
                  <c:v>5.4641666666666655</c:v>
                </c:pt>
                <c:pt idx="4">
                  <c:v>8.2466666666666697</c:v>
                </c:pt>
                <c:pt idx="5">
                  <c:v>17.136166666666675</c:v>
                </c:pt>
                <c:pt idx="6">
                  <c:v>27.085333333333299</c:v>
                </c:pt>
                <c:pt idx="7">
                  <c:v>33.991000000000007</c:v>
                </c:pt>
                <c:pt idx="8">
                  <c:v>44.465666666666621</c:v>
                </c:pt>
                <c:pt idx="9">
                  <c:v>54.171333333333337</c:v>
                </c:pt>
                <c:pt idx="10">
                  <c:v>70.233999999999995</c:v>
                </c:pt>
                <c:pt idx="11">
                  <c:v>89.173333333333247</c:v>
                </c:pt>
                <c:pt idx="12">
                  <c:v>88.465333333333319</c:v>
                </c:pt>
                <c:pt idx="13">
                  <c:v>73.92</c:v>
                </c:pt>
                <c:pt idx="14">
                  <c:v>52.700666666666628</c:v>
                </c:pt>
                <c:pt idx="15">
                  <c:v>56.526666666666621</c:v>
                </c:pt>
                <c:pt idx="16">
                  <c:v>57.988222222222227</c:v>
                </c:pt>
                <c:pt idx="17">
                  <c:v>66.8</c:v>
                </c:pt>
                <c:pt idx="18">
                  <c:v>74.867999999999995</c:v>
                </c:pt>
                <c:pt idx="19">
                  <c:v>73.582000000000008</c:v>
                </c:pt>
                <c:pt idx="20">
                  <c:v>65.268000000000015</c:v>
                </c:pt>
                <c:pt idx="21">
                  <c:v>64.099999999999994</c:v>
                </c:pt>
                <c:pt idx="22">
                  <c:v>53.978000000000002</c:v>
                </c:pt>
                <c:pt idx="23">
                  <c:v>54.282333333333355</c:v>
                </c:pt>
                <c:pt idx="24">
                  <c:v>61.793333333333358</c:v>
                </c:pt>
                <c:pt idx="25">
                  <c:v>67.811333333333309</c:v>
                </c:pt>
                <c:pt idx="26">
                  <c:v>63.329333333333331</c:v>
                </c:pt>
                <c:pt idx="27">
                  <c:v>52.714000000000006</c:v>
                </c:pt>
                <c:pt idx="28">
                  <c:v>54.142666666666614</c:v>
                </c:pt>
                <c:pt idx="29">
                  <c:v>59.510444444444403</c:v>
                </c:pt>
                <c:pt idx="30">
                  <c:v>43.205333333333357</c:v>
                </c:pt>
                <c:pt idx="31">
                  <c:v>32.395333333333333</c:v>
                </c:pt>
                <c:pt idx="32">
                  <c:v>26.553333333333306</c:v>
                </c:pt>
                <c:pt idx="33">
                  <c:v>26.26799999999999</c:v>
                </c:pt>
                <c:pt idx="34">
                  <c:v>16.510000000000005</c:v>
                </c:pt>
                <c:pt idx="35">
                  <c:v>11.972000000000005</c:v>
                </c:pt>
                <c:pt idx="36">
                  <c:v>8.6520000000000028</c:v>
                </c:pt>
                <c:pt idx="37">
                  <c:v>5.5295555555555502</c:v>
                </c:pt>
                <c:pt idx="38">
                  <c:v>4.3046666666666669</c:v>
                </c:pt>
              </c:numCache>
            </c:numRef>
          </c:val>
          <c:smooth val="1"/>
        </c:ser>
        <c:ser>
          <c:idx val="1"/>
          <c:order val="1"/>
          <c:tx>
            <c:v>2002</c:v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Data!$B$3:$B$40</c:f>
              <c:strCache>
                <c:ptCount val="37"/>
                <c:pt idx="0">
                  <c:v>Feb</c:v>
                </c:pt>
                <c:pt idx="4">
                  <c:v>Mar</c:v>
                </c:pt>
                <c:pt idx="8">
                  <c:v>Apr</c:v>
                </c:pt>
                <c:pt idx="12">
                  <c:v>May</c:v>
                </c:pt>
                <c:pt idx="16">
                  <c:v>Jun</c:v>
                </c:pt>
                <c:pt idx="20">
                  <c:v>Jul</c:v>
                </c:pt>
                <c:pt idx="24">
                  <c:v>Aug</c:v>
                </c:pt>
                <c:pt idx="28">
                  <c:v>Sep</c:v>
                </c:pt>
                <c:pt idx="32">
                  <c:v>Oct</c:v>
                </c:pt>
                <c:pt idx="36">
                  <c:v>Nov</c:v>
                </c:pt>
              </c:strCache>
            </c:strRef>
          </c:cat>
          <c:val>
            <c:numRef>
              <c:f>Data!$D$3:$D$41</c:f>
              <c:numCache>
                <c:formatCode>0.0</c:formatCode>
                <c:ptCount val="39"/>
                <c:pt idx="1">
                  <c:v>3.4</c:v>
                </c:pt>
                <c:pt idx="2">
                  <c:v>3.6</c:v>
                </c:pt>
                <c:pt idx="3">
                  <c:v>4.3</c:v>
                </c:pt>
                <c:pt idx="4">
                  <c:v>4.9000000000000004</c:v>
                </c:pt>
                <c:pt idx="5">
                  <c:v>12.6</c:v>
                </c:pt>
                <c:pt idx="6">
                  <c:v>26.7</c:v>
                </c:pt>
                <c:pt idx="7">
                  <c:v>29</c:v>
                </c:pt>
                <c:pt idx="8">
                  <c:v>27</c:v>
                </c:pt>
                <c:pt idx="9">
                  <c:v>53.4</c:v>
                </c:pt>
                <c:pt idx="10">
                  <c:v>57.339999999999996</c:v>
                </c:pt>
                <c:pt idx="11">
                  <c:v>78.13</c:v>
                </c:pt>
                <c:pt idx="12">
                  <c:v>64.69</c:v>
                </c:pt>
                <c:pt idx="13">
                  <c:v>68.19</c:v>
                </c:pt>
                <c:pt idx="14">
                  <c:v>48.6</c:v>
                </c:pt>
                <c:pt idx="15">
                  <c:v>39.53</c:v>
                </c:pt>
                <c:pt idx="16">
                  <c:v>47.44</c:v>
                </c:pt>
                <c:pt idx="17">
                  <c:v>59.730000000000011</c:v>
                </c:pt>
                <c:pt idx="18">
                  <c:v>45.01</c:v>
                </c:pt>
                <c:pt idx="19">
                  <c:v>40.47</c:v>
                </c:pt>
                <c:pt idx="20">
                  <c:v>47.02</c:v>
                </c:pt>
                <c:pt idx="21">
                  <c:v>23.89</c:v>
                </c:pt>
                <c:pt idx="22">
                  <c:v>23.7</c:v>
                </c:pt>
                <c:pt idx="23">
                  <c:v>32.28</c:v>
                </c:pt>
                <c:pt idx="24">
                  <c:v>36.53</c:v>
                </c:pt>
                <c:pt idx="25">
                  <c:v>44.41</c:v>
                </c:pt>
                <c:pt idx="26">
                  <c:v>36.58</c:v>
                </c:pt>
                <c:pt idx="27">
                  <c:v>44.49</c:v>
                </c:pt>
                <c:pt idx="28">
                  <c:v>31.67</c:v>
                </c:pt>
                <c:pt idx="29">
                  <c:v>39.160000000000011</c:v>
                </c:pt>
                <c:pt idx="30">
                  <c:v>36.190000000000012</c:v>
                </c:pt>
                <c:pt idx="31">
                  <c:v>36.74</c:v>
                </c:pt>
                <c:pt idx="32">
                  <c:v>26.5</c:v>
                </c:pt>
                <c:pt idx="33">
                  <c:v>22.32</c:v>
                </c:pt>
                <c:pt idx="34">
                  <c:v>14.870000000000005</c:v>
                </c:pt>
                <c:pt idx="35">
                  <c:v>11.450000000000005</c:v>
                </c:pt>
                <c:pt idx="36">
                  <c:v>4.9300000000000024</c:v>
                </c:pt>
                <c:pt idx="37">
                  <c:v>3.19</c:v>
                </c:pt>
                <c:pt idx="38">
                  <c:v>2.74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303984"/>
        <c:axId val="190304368"/>
      </c:lineChart>
      <c:catAx>
        <c:axId val="19030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304368"/>
        <c:crosses val="autoZero"/>
        <c:auto val="0"/>
        <c:lblAlgn val="ctr"/>
        <c:lblOffset val="100"/>
        <c:tickLblSkip val="1"/>
        <c:tickMarkSkip val="4"/>
        <c:noMultiLvlLbl val="0"/>
      </c:catAx>
      <c:valAx>
        <c:axId val="190304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Grass Growth Rate (kg DM/ha/day)</a:t>
                </a:r>
              </a:p>
            </c:rich>
          </c:tx>
          <c:layout>
            <c:manualLayout>
              <c:xMode val="edge"/>
              <c:yMode val="edge"/>
              <c:x val="1.273888720011869E-2"/>
              <c:y val="6.940254299226381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303984"/>
        <c:crosses val="autoZero"/>
        <c:crossBetween val="midCat"/>
      </c:valAx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54814709523433292"/>
          <c:y val="4.3501903208265372E-2"/>
          <c:w val="0.42521585034350678"/>
          <c:h val="0.19471453708374692"/>
        </c:manualLayout>
      </c:layout>
      <c:overlay val="1"/>
      <c:spPr>
        <a:noFill/>
        <a:ln w="25400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82444849867698"/>
          <c:y val="5.7553956834532481E-2"/>
          <c:w val="0.81356634409895578"/>
          <c:h val="0.77767565079907908"/>
        </c:manualLayout>
      </c:layout>
      <c:lineChart>
        <c:grouping val="standard"/>
        <c:varyColors val="0"/>
        <c:ser>
          <c:idx val="0"/>
          <c:order val="0"/>
          <c:tx>
            <c:v>2007 - 2012 average</c:v>
          </c:tx>
          <c:spPr>
            <a:ln w="28575">
              <a:solidFill>
                <a:srgbClr val="000080"/>
              </a:solidFill>
              <a:prstDash val="sysDash"/>
            </a:ln>
          </c:spPr>
          <c:marker>
            <c:symbol val="none"/>
          </c:marker>
          <c:cat>
            <c:numRef>
              <c:f>'Mean growth curve'!$B$9:$B$46</c:f>
              <c:numCache>
                <c:formatCode>dd\-mmm</c:formatCode>
                <c:ptCount val="38"/>
                <c:pt idx="0">
                  <c:v>41337</c:v>
                </c:pt>
                <c:pt idx="1">
                  <c:v>41344</c:v>
                </c:pt>
                <c:pt idx="2">
                  <c:v>41351</c:v>
                </c:pt>
                <c:pt idx="3">
                  <c:v>41358</c:v>
                </c:pt>
                <c:pt idx="4">
                  <c:v>41365</c:v>
                </c:pt>
                <c:pt idx="5">
                  <c:v>41372</c:v>
                </c:pt>
                <c:pt idx="6">
                  <c:v>41379</c:v>
                </c:pt>
                <c:pt idx="7">
                  <c:v>41386</c:v>
                </c:pt>
                <c:pt idx="8">
                  <c:v>41393</c:v>
                </c:pt>
                <c:pt idx="9">
                  <c:v>41400</c:v>
                </c:pt>
                <c:pt idx="10">
                  <c:v>41407</c:v>
                </c:pt>
                <c:pt idx="11">
                  <c:v>41414</c:v>
                </c:pt>
                <c:pt idx="12">
                  <c:v>41421</c:v>
                </c:pt>
                <c:pt idx="13">
                  <c:v>41428</c:v>
                </c:pt>
                <c:pt idx="14">
                  <c:v>41435</c:v>
                </c:pt>
                <c:pt idx="15">
                  <c:v>41442</c:v>
                </c:pt>
                <c:pt idx="16">
                  <c:v>41449</c:v>
                </c:pt>
                <c:pt idx="17">
                  <c:v>41456</c:v>
                </c:pt>
                <c:pt idx="18">
                  <c:v>41463</c:v>
                </c:pt>
                <c:pt idx="19">
                  <c:v>41470</c:v>
                </c:pt>
                <c:pt idx="20">
                  <c:v>41477</c:v>
                </c:pt>
                <c:pt idx="21">
                  <c:v>41484</c:v>
                </c:pt>
                <c:pt idx="22">
                  <c:v>41491</c:v>
                </c:pt>
                <c:pt idx="23">
                  <c:v>41498</c:v>
                </c:pt>
                <c:pt idx="24">
                  <c:v>41505</c:v>
                </c:pt>
                <c:pt idx="25">
                  <c:v>41512</c:v>
                </c:pt>
                <c:pt idx="26">
                  <c:v>41519</c:v>
                </c:pt>
                <c:pt idx="27">
                  <c:v>41526</c:v>
                </c:pt>
                <c:pt idx="28">
                  <c:v>41533</c:v>
                </c:pt>
                <c:pt idx="29">
                  <c:v>41540</c:v>
                </c:pt>
                <c:pt idx="30">
                  <c:v>41547</c:v>
                </c:pt>
                <c:pt idx="31">
                  <c:v>41554</c:v>
                </c:pt>
                <c:pt idx="32">
                  <c:v>41561</c:v>
                </c:pt>
                <c:pt idx="33">
                  <c:v>41568</c:v>
                </c:pt>
                <c:pt idx="34">
                  <c:v>41575</c:v>
                </c:pt>
                <c:pt idx="35">
                  <c:v>41582</c:v>
                </c:pt>
                <c:pt idx="36">
                  <c:v>41589</c:v>
                </c:pt>
                <c:pt idx="37">
                  <c:v>41596</c:v>
                </c:pt>
              </c:numCache>
            </c:numRef>
          </c:cat>
          <c:val>
            <c:numRef>
              <c:f>'Mean growth curve'!$C$9:$C$46</c:f>
              <c:numCache>
                <c:formatCode>0.0</c:formatCode>
                <c:ptCount val="38"/>
                <c:pt idx="0">
                  <c:v>6.0332547775689216</c:v>
                </c:pt>
                <c:pt idx="1">
                  <c:v>7.77165099445486</c:v>
                </c:pt>
                <c:pt idx="2">
                  <c:v>7.8368535535027402</c:v>
                </c:pt>
                <c:pt idx="3">
                  <c:v>11.308925098494685</c:v>
                </c:pt>
                <c:pt idx="4">
                  <c:v>15.750988435374149</c:v>
                </c:pt>
                <c:pt idx="5">
                  <c:v>25.094255757858722</c:v>
                </c:pt>
                <c:pt idx="6">
                  <c:v>49.094679365079365</c:v>
                </c:pt>
                <c:pt idx="7">
                  <c:v>60.180620915032641</c:v>
                </c:pt>
                <c:pt idx="8">
                  <c:v>67.987156367243912</c:v>
                </c:pt>
                <c:pt idx="9">
                  <c:v>86.487889610389615</c:v>
                </c:pt>
                <c:pt idx="10">
                  <c:v>86.025034920634866</c:v>
                </c:pt>
                <c:pt idx="11">
                  <c:v>80.346442460317519</c:v>
                </c:pt>
                <c:pt idx="12">
                  <c:v>63.080924272486754</c:v>
                </c:pt>
                <c:pt idx="13">
                  <c:v>65.086283068783061</c:v>
                </c:pt>
                <c:pt idx="14">
                  <c:v>58.315620039682507</c:v>
                </c:pt>
                <c:pt idx="15">
                  <c:v>57.894215277777782</c:v>
                </c:pt>
                <c:pt idx="16">
                  <c:v>55.730158730158799</c:v>
                </c:pt>
                <c:pt idx="17">
                  <c:v>54.080595238095256</c:v>
                </c:pt>
                <c:pt idx="18">
                  <c:v>59.645250483234214</c:v>
                </c:pt>
                <c:pt idx="19">
                  <c:v>66.173439153439048</c:v>
                </c:pt>
                <c:pt idx="20">
                  <c:v>67.823769841269851</c:v>
                </c:pt>
                <c:pt idx="21">
                  <c:v>70.77105654761904</c:v>
                </c:pt>
                <c:pt idx="22">
                  <c:v>68.775560515873011</c:v>
                </c:pt>
                <c:pt idx="23">
                  <c:v>61.890000000000015</c:v>
                </c:pt>
                <c:pt idx="24">
                  <c:v>56.073809523809508</c:v>
                </c:pt>
                <c:pt idx="25">
                  <c:v>48.882171717171744</c:v>
                </c:pt>
                <c:pt idx="26">
                  <c:v>42.848227513227478</c:v>
                </c:pt>
                <c:pt idx="27">
                  <c:v>36.52198412698413</c:v>
                </c:pt>
                <c:pt idx="28">
                  <c:v>39.902204861111095</c:v>
                </c:pt>
                <c:pt idx="29">
                  <c:v>36.266785714285746</c:v>
                </c:pt>
                <c:pt idx="30">
                  <c:v>23.069841269841266</c:v>
                </c:pt>
                <c:pt idx="31">
                  <c:v>21.960714285714271</c:v>
                </c:pt>
                <c:pt idx="32">
                  <c:v>13.12420634920635</c:v>
                </c:pt>
                <c:pt idx="33">
                  <c:v>10.27624729739337</c:v>
                </c:pt>
                <c:pt idx="34">
                  <c:v>9.0517500986945407</c:v>
                </c:pt>
                <c:pt idx="35" formatCode="General">
                  <c:v>7.2</c:v>
                </c:pt>
                <c:pt idx="36" formatCode="General">
                  <c:v>5</c:v>
                </c:pt>
                <c:pt idx="37" formatCode="General">
                  <c:v>3.4</c:v>
                </c:pt>
              </c:numCache>
            </c:numRef>
          </c:val>
          <c:smooth val="1"/>
        </c:ser>
        <c:ser>
          <c:idx val="1"/>
          <c:order val="1"/>
          <c:tx>
            <c:v>2013</c:v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'Mean growth curve'!$B$9:$B$46</c:f>
              <c:numCache>
                <c:formatCode>dd\-mmm</c:formatCode>
                <c:ptCount val="38"/>
                <c:pt idx="0">
                  <c:v>41337</c:v>
                </c:pt>
                <c:pt idx="1">
                  <c:v>41344</c:v>
                </c:pt>
                <c:pt idx="2">
                  <c:v>41351</c:v>
                </c:pt>
                <c:pt idx="3">
                  <c:v>41358</c:v>
                </c:pt>
                <c:pt idx="4">
                  <c:v>41365</c:v>
                </c:pt>
                <c:pt idx="5">
                  <c:v>41372</c:v>
                </c:pt>
                <c:pt idx="6">
                  <c:v>41379</c:v>
                </c:pt>
                <c:pt idx="7">
                  <c:v>41386</c:v>
                </c:pt>
                <c:pt idx="8">
                  <c:v>41393</c:v>
                </c:pt>
                <c:pt idx="9">
                  <c:v>41400</c:v>
                </c:pt>
                <c:pt idx="10">
                  <c:v>41407</c:v>
                </c:pt>
                <c:pt idx="11">
                  <c:v>41414</c:v>
                </c:pt>
                <c:pt idx="12">
                  <c:v>41421</c:v>
                </c:pt>
                <c:pt idx="13">
                  <c:v>41428</c:v>
                </c:pt>
                <c:pt idx="14">
                  <c:v>41435</c:v>
                </c:pt>
                <c:pt idx="15">
                  <c:v>41442</c:v>
                </c:pt>
                <c:pt idx="16">
                  <c:v>41449</c:v>
                </c:pt>
                <c:pt idx="17">
                  <c:v>41456</c:v>
                </c:pt>
                <c:pt idx="18">
                  <c:v>41463</c:v>
                </c:pt>
                <c:pt idx="19">
                  <c:v>41470</c:v>
                </c:pt>
                <c:pt idx="20">
                  <c:v>41477</c:v>
                </c:pt>
                <c:pt idx="21">
                  <c:v>41484</c:v>
                </c:pt>
                <c:pt idx="22">
                  <c:v>41491</c:v>
                </c:pt>
                <c:pt idx="23">
                  <c:v>41498</c:v>
                </c:pt>
                <c:pt idx="24">
                  <c:v>41505</c:v>
                </c:pt>
                <c:pt idx="25">
                  <c:v>41512</c:v>
                </c:pt>
                <c:pt idx="26">
                  <c:v>41519</c:v>
                </c:pt>
                <c:pt idx="27">
                  <c:v>41526</c:v>
                </c:pt>
                <c:pt idx="28">
                  <c:v>41533</c:v>
                </c:pt>
                <c:pt idx="29">
                  <c:v>41540</c:v>
                </c:pt>
                <c:pt idx="30">
                  <c:v>41547</c:v>
                </c:pt>
                <c:pt idx="31">
                  <c:v>41554</c:v>
                </c:pt>
                <c:pt idx="32">
                  <c:v>41561</c:v>
                </c:pt>
                <c:pt idx="33">
                  <c:v>41568</c:v>
                </c:pt>
                <c:pt idx="34">
                  <c:v>41575</c:v>
                </c:pt>
                <c:pt idx="35">
                  <c:v>41582</c:v>
                </c:pt>
                <c:pt idx="36">
                  <c:v>41589</c:v>
                </c:pt>
                <c:pt idx="37">
                  <c:v>41596</c:v>
                </c:pt>
              </c:numCache>
            </c:numRef>
          </c:cat>
          <c:val>
            <c:numRef>
              <c:f>'Mean growth curve'!$D$9:$D$46</c:f>
              <c:numCache>
                <c:formatCode>0.0</c:formatCode>
                <c:ptCount val="38"/>
                <c:pt idx="1">
                  <c:v>5</c:v>
                </c:pt>
                <c:pt idx="2">
                  <c:v>4.3</c:v>
                </c:pt>
                <c:pt idx="3">
                  <c:v>0.5</c:v>
                </c:pt>
                <c:pt idx="4">
                  <c:v>0.5</c:v>
                </c:pt>
                <c:pt idx="5">
                  <c:v>1.4</c:v>
                </c:pt>
                <c:pt idx="6">
                  <c:v>4.7</c:v>
                </c:pt>
                <c:pt idx="7">
                  <c:v>13.8</c:v>
                </c:pt>
                <c:pt idx="8">
                  <c:v>19.7</c:v>
                </c:pt>
                <c:pt idx="9">
                  <c:v>31.9</c:v>
                </c:pt>
                <c:pt idx="10">
                  <c:v>71.599999999999994</c:v>
                </c:pt>
                <c:pt idx="11">
                  <c:v>76.2</c:v>
                </c:pt>
                <c:pt idx="12">
                  <c:v>85.2</c:v>
                </c:pt>
                <c:pt idx="13">
                  <c:v>67.3</c:v>
                </c:pt>
                <c:pt idx="14">
                  <c:v>72.7</c:v>
                </c:pt>
                <c:pt idx="15">
                  <c:v>80.900000000000006</c:v>
                </c:pt>
                <c:pt idx="16">
                  <c:v>66.8</c:v>
                </c:pt>
                <c:pt idx="17">
                  <c:v>67</c:v>
                </c:pt>
                <c:pt idx="18">
                  <c:v>54.8</c:v>
                </c:pt>
                <c:pt idx="19">
                  <c:v>55.4</c:v>
                </c:pt>
                <c:pt idx="20">
                  <c:v>42.3</c:v>
                </c:pt>
                <c:pt idx="21">
                  <c:v>37.5</c:v>
                </c:pt>
                <c:pt idx="22">
                  <c:v>38.800000000000004</c:v>
                </c:pt>
                <c:pt idx="23">
                  <c:v>44.6</c:v>
                </c:pt>
                <c:pt idx="24">
                  <c:v>59.2</c:v>
                </c:pt>
                <c:pt idx="25">
                  <c:v>46.3</c:v>
                </c:pt>
                <c:pt idx="26">
                  <c:v>51.4</c:v>
                </c:pt>
                <c:pt idx="27">
                  <c:v>47.7</c:v>
                </c:pt>
                <c:pt idx="28">
                  <c:v>47.7</c:v>
                </c:pt>
                <c:pt idx="29">
                  <c:v>35.700000000000003</c:v>
                </c:pt>
                <c:pt idx="30">
                  <c:v>33.5</c:v>
                </c:pt>
                <c:pt idx="31">
                  <c:v>31</c:v>
                </c:pt>
                <c:pt idx="32">
                  <c:v>29.4</c:v>
                </c:pt>
                <c:pt idx="33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943680"/>
        <c:axId val="190944064"/>
      </c:lineChart>
      <c:dateAx>
        <c:axId val="19094368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94406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9094406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Grass growth rate (kg DM/ha/day)</a:t>
                </a:r>
              </a:p>
            </c:rich>
          </c:tx>
          <c:layout>
            <c:manualLayout>
              <c:xMode val="edge"/>
              <c:yMode val="edge"/>
              <c:x val="5.3770429010856539E-2"/>
              <c:y val="0.1146469836684812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94368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297157342197254"/>
          <c:y val="9.4124700239808207E-2"/>
          <c:w val="0.43453705243784491"/>
          <c:h val="0.20186354332006065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Tahoma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</cdr:x>
      <cdr:y>0.05489</cdr:y>
    </cdr:from>
    <cdr:to>
      <cdr:x>0.95</cdr:x>
      <cdr:y>0.30188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" y="144016"/>
          <a:ext cx="19442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GB" sz="1100" dirty="0" smtClean="0"/>
        </a:p>
        <a:p xmlns:a="http://schemas.openxmlformats.org/drawingml/2006/main">
          <a:pPr algn="ctr"/>
          <a:endParaRPr lang="en-GB" dirty="0"/>
        </a:p>
        <a:p xmlns:a="http://schemas.openxmlformats.org/drawingml/2006/main">
          <a:pPr algn="ctr"/>
          <a:r>
            <a:rPr lang="en-GB" sz="1100" b="1" dirty="0" smtClean="0">
              <a:solidFill>
                <a:srgbClr val="FF0000"/>
              </a:solidFill>
            </a:rPr>
            <a:t> Potential</a:t>
          </a:r>
          <a:endParaRPr lang="en-GB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0.425</cdr:x>
      <cdr:y>0.16466</cdr:y>
    </cdr:from>
    <cdr:to>
      <cdr:x>0.425</cdr:x>
      <cdr:y>0.35677</cdr:y>
    </cdr:to>
    <cdr:sp macro="" textlink="">
      <cdr:nvSpPr>
        <cdr:cNvPr id="9" name="Straight Arrow Connector 8"/>
        <cdr:cNvSpPr/>
      </cdr:nvSpPr>
      <cdr:spPr bwMode="auto">
        <a:xfrm xmlns:a="http://schemas.openxmlformats.org/drawingml/2006/main" flipV="1">
          <a:off x="1224136" y="432048"/>
          <a:ext cx="0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rgbClr val="FF0000"/>
          </a:solidFill>
          <a:prstDash val="dash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0.475</cdr:x>
      <cdr:y>0.16466</cdr:y>
    </cdr:from>
    <cdr:to>
      <cdr:x>0.475</cdr:x>
      <cdr:y>0.35677</cdr:y>
    </cdr:to>
    <cdr:sp macro="" textlink="">
      <cdr:nvSpPr>
        <cdr:cNvPr id="10" name="Straight Arrow Connector 9"/>
        <cdr:cNvSpPr/>
      </cdr:nvSpPr>
      <cdr:spPr bwMode="auto">
        <a:xfrm xmlns:a="http://schemas.openxmlformats.org/drawingml/2006/main" flipV="1">
          <a:off x="1368152" y="432048"/>
          <a:ext cx="0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BBE0E3"/>
        </a:solidFill>
        <a:ln xmlns:a="http://schemas.openxmlformats.org/drawingml/2006/main" w="19050" cap="flat" cmpd="sng" algn="ctr">
          <a:solidFill>
            <a:srgbClr val="FF0000"/>
          </a:solidFill>
          <a:prstDash val="dash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ea typeface="Osaka"/>
            </a:defRPr>
          </a:lvl1pPr>
          <a:lvl2pPr marL="457200" indent="0">
            <a:defRPr sz="1100">
              <a:latin typeface="Arial"/>
              <a:ea typeface="Osaka"/>
            </a:defRPr>
          </a:lvl2pPr>
          <a:lvl3pPr marL="914400" indent="0">
            <a:defRPr sz="1100">
              <a:latin typeface="Arial"/>
              <a:ea typeface="Osaka"/>
            </a:defRPr>
          </a:lvl3pPr>
          <a:lvl4pPr marL="1371600" indent="0">
            <a:defRPr sz="1100">
              <a:latin typeface="Arial"/>
              <a:ea typeface="Osaka"/>
            </a:defRPr>
          </a:lvl4pPr>
          <a:lvl5pPr marL="1828800" indent="0">
            <a:defRPr sz="1100">
              <a:latin typeface="Arial"/>
              <a:ea typeface="Osaka"/>
            </a:defRPr>
          </a:lvl5pPr>
          <a:lvl6pPr marL="2286000" indent="0">
            <a:defRPr sz="1100">
              <a:latin typeface="Arial"/>
              <a:ea typeface="Osaka"/>
            </a:defRPr>
          </a:lvl6pPr>
          <a:lvl7pPr marL="2743200" indent="0">
            <a:defRPr sz="1100">
              <a:latin typeface="Arial"/>
              <a:ea typeface="Osaka"/>
            </a:defRPr>
          </a:lvl7pPr>
          <a:lvl8pPr marL="3200400" indent="0">
            <a:defRPr sz="1100">
              <a:latin typeface="Arial"/>
              <a:ea typeface="Osaka"/>
            </a:defRPr>
          </a:lvl8pPr>
          <a:lvl9pPr marL="3657600" indent="0">
            <a:defRPr sz="1100">
              <a:latin typeface="Arial"/>
              <a:ea typeface="Osaka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0.825</cdr:x>
      <cdr:y>0.16466</cdr:y>
    </cdr:from>
    <cdr:to>
      <cdr:x>0.825</cdr:x>
      <cdr:y>0.35677</cdr:y>
    </cdr:to>
    <cdr:sp macro="" textlink="">
      <cdr:nvSpPr>
        <cdr:cNvPr id="11" name="Straight Arrow Connector 10"/>
        <cdr:cNvSpPr/>
      </cdr:nvSpPr>
      <cdr:spPr bwMode="auto">
        <a:xfrm xmlns:a="http://schemas.openxmlformats.org/drawingml/2006/main" flipV="1">
          <a:off x="2376264" y="432048"/>
          <a:ext cx="0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BBE0E3"/>
        </a:solidFill>
        <a:ln xmlns:a="http://schemas.openxmlformats.org/drawingml/2006/main" w="19050" cap="flat" cmpd="sng" algn="ctr">
          <a:solidFill>
            <a:srgbClr val="FF0000"/>
          </a:solidFill>
          <a:prstDash val="dash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ea typeface="Osaka"/>
            </a:defRPr>
          </a:lvl1pPr>
          <a:lvl2pPr marL="457200" indent="0">
            <a:defRPr sz="1100">
              <a:latin typeface="Arial"/>
              <a:ea typeface="Osaka"/>
            </a:defRPr>
          </a:lvl2pPr>
          <a:lvl3pPr marL="914400" indent="0">
            <a:defRPr sz="1100">
              <a:latin typeface="Arial"/>
              <a:ea typeface="Osaka"/>
            </a:defRPr>
          </a:lvl3pPr>
          <a:lvl4pPr marL="1371600" indent="0">
            <a:defRPr sz="1100">
              <a:latin typeface="Arial"/>
              <a:ea typeface="Osaka"/>
            </a:defRPr>
          </a:lvl4pPr>
          <a:lvl5pPr marL="1828800" indent="0">
            <a:defRPr sz="1100">
              <a:latin typeface="Arial"/>
              <a:ea typeface="Osaka"/>
            </a:defRPr>
          </a:lvl5pPr>
          <a:lvl6pPr marL="2286000" indent="0">
            <a:defRPr sz="1100">
              <a:latin typeface="Arial"/>
              <a:ea typeface="Osaka"/>
            </a:defRPr>
          </a:lvl6pPr>
          <a:lvl7pPr marL="2743200" indent="0">
            <a:defRPr sz="1100">
              <a:latin typeface="Arial"/>
              <a:ea typeface="Osaka"/>
            </a:defRPr>
          </a:lvl7pPr>
          <a:lvl8pPr marL="3200400" indent="0">
            <a:defRPr sz="1100">
              <a:latin typeface="Arial"/>
              <a:ea typeface="Osaka"/>
            </a:defRPr>
          </a:lvl8pPr>
          <a:lvl9pPr marL="3657600" indent="0">
            <a:defRPr sz="1100">
              <a:latin typeface="Arial"/>
              <a:ea typeface="Osaka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0.775</cdr:x>
      <cdr:y>0.16466</cdr:y>
    </cdr:from>
    <cdr:to>
      <cdr:x>0.775</cdr:x>
      <cdr:y>0.35677</cdr:y>
    </cdr:to>
    <cdr:sp macro="" textlink="">
      <cdr:nvSpPr>
        <cdr:cNvPr id="12" name="Straight Arrow Connector 11"/>
        <cdr:cNvSpPr/>
      </cdr:nvSpPr>
      <cdr:spPr bwMode="auto">
        <a:xfrm xmlns:a="http://schemas.openxmlformats.org/drawingml/2006/main" flipV="1">
          <a:off x="2232248" y="432048"/>
          <a:ext cx="0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BBE0E3"/>
        </a:solidFill>
        <a:ln xmlns:a="http://schemas.openxmlformats.org/drawingml/2006/main" w="19050" cap="flat" cmpd="sng" algn="ctr">
          <a:solidFill>
            <a:srgbClr val="FF0000"/>
          </a:solidFill>
          <a:prstDash val="dash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ea typeface="Osaka"/>
            </a:defRPr>
          </a:lvl1pPr>
          <a:lvl2pPr marL="457200" indent="0">
            <a:defRPr sz="1100">
              <a:latin typeface="Arial"/>
              <a:ea typeface="Osaka"/>
            </a:defRPr>
          </a:lvl2pPr>
          <a:lvl3pPr marL="914400" indent="0">
            <a:defRPr sz="1100">
              <a:latin typeface="Arial"/>
              <a:ea typeface="Osaka"/>
            </a:defRPr>
          </a:lvl3pPr>
          <a:lvl4pPr marL="1371600" indent="0">
            <a:defRPr sz="1100">
              <a:latin typeface="Arial"/>
              <a:ea typeface="Osaka"/>
            </a:defRPr>
          </a:lvl4pPr>
          <a:lvl5pPr marL="1828800" indent="0">
            <a:defRPr sz="1100">
              <a:latin typeface="Arial"/>
              <a:ea typeface="Osaka"/>
            </a:defRPr>
          </a:lvl5pPr>
          <a:lvl6pPr marL="2286000" indent="0">
            <a:defRPr sz="1100">
              <a:latin typeface="Arial"/>
              <a:ea typeface="Osaka"/>
            </a:defRPr>
          </a:lvl6pPr>
          <a:lvl7pPr marL="2743200" indent="0">
            <a:defRPr sz="1100">
              <a:latin typeface="Arial"/>
              <a:ea typeface="Osaka"/>
            </a:defRPr>
          </a:lvl7pPr>
          <a:lvl8pPr marL="3200400" indent="0">
            <a:defRPr sz="1100">
              <a:latin typeface="Arial"/>
              <a:ea typeface="Osaka"/>
            </a:defRPr>
          </a:lvl8pPr>
          <a:lvl9pPr marL="3657600" indent="0">
            <a:defRPr sz="1100">
              <a:latin typeface="Arial"/>
              <a:ea typeface="Osaka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2200-785B-4978-8FE6-0D36580DC03A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3C2EF-46A6-478C-850E-566E93BA5A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9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52565-46BA-47FC-8237-F0232671AF98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F558-234F-470D-954E-FFB3D0AF14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7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2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7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8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2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8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Yield gap</a:t>
            </a:r>
            <a:r>
              <a:rPr lang="en-GB" baseline="0" dirty="0" smtClean="0"/>
              <a:t> between Antrim and Down = 1289kg DM/ha, worth an additional 2097 litres per hectare.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6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Yield gap</a:t>
            </a:r>
            <a:r>
              <a:rPr lang="en-GB" baseline="0" dirty="0" smtClean="0"/>
              <a:t> between Antrim and Down = 1289kg DM/ha, worth an additional 2097 litres per hectare.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7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Yield gap</a:t>
            </a:r>
            <a:r>
              <a:rPr lang="en-GB" baseline="0" dirty="0" smtClean="0"/>
              <a:t> between Antrim and Down = 1289kg DM/ha, worth an additional 2097 litres per hectare.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F558-234F-470D-954E-FFB3D0AF144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4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CBD1-A40E-4EAF-9DC5-CF3090F0F11C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4DBD-94E3-434A-B3BA-525962AC46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2852936"/>
            <a:ext cx="8568952" cy="201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006666"/>
                </a:solidFill>
                <a:latin typeface="Trebuchet MS" panose="020B0603020202020204" pitchFamily="34" charset="0"/>
                <a:ea typeface="+mj-ea"/>
                <a:cs typeface="Arial" pitchFamily="34" charset="0"/>
              </a:rPr>
              <a:t>Using </a:t>
            </a:r>
            <a:r>
              <a:rPr lang="en-US" sz="3600" b="1" kern="0" dirty="0" err="1" smtClean="0">
                <a:solidFill>
                  <a:srgbClr val="006666"/>
                </a:solidFill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lang="en-US" sz="3600" b="1" kern="0" dirty="0" smtClean="0">
                <a:solidFill>
                  <a:srgbClr val="006666"/>
                </a:solidFill>
                <a:latin typeface="Trebuchet MS" panose="020B0603020202020204" pitchFamily="34" charset="0"/>
                <a:ea typeface="+mj-ea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600" b="1" kern="0" dirty="0" smtClean="0">
                <a:solidFill>
                  <a:srgbClr val="006666"/>
                </a:solidFill>
                <a:latin typeface="Trebuchet MS" panose="020B0603020202020204" pitchFamily="34" charset="0"/>
                <a:ea typeface="+mj-ea"/>
                <a:cs typeface="Arial" pitchFamily="34" charset="0"/>
              </a:rPr>
              <a:t>to drive grassland productivity</a:t>
            </a:r>
          </a:p>
          <a:p>
            <a:pPr algn="ctr">
              <a:defRPr/>
            </a:pPr>
            <a:endParaRPr lang="en-US" kern="0" dirty="0" smtClean="0">
              <a:latin typeface="Trebuchet MS" panose="020B0603020202020204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400" i="1" kern="0" dirty="0" smtClean="0">
                <a:latin typeface="Trebuchet MS" panose="020B0603020202020204" pitchFamily="34" charset="0"/>
                <a:ea typeface="+mj-ea"/>
                <a:cs typeface="Arial" pitchFamily="34" charset="0"/>
              </a:rPr>
              <a:t>Dr Debbie McConnell </a:t>
            </a:r>
          </a:p>
          <a:p>
            <a:pPr algn="ctr">
              <a:defRPr/>
            </a:pPr>
            <a:r>
              <a:rPr lang="en-US" sz="2400" i="1" kern="0" dirty="0" smtClean="0">
                <a:latin typeface="Trebuchet MS" panose="020B0603020202020204" pitchFamily="34" charset="0"/>
                <a:ea typeface="+mj-ea"/>
                <a:cs typeface="Arial" pitchFamily="34" charset="0"/>
              </a:rPr>
              <a:t>Agriculture Branch</a:t>
            </a:r>
            <a:endParaRPr lang="en-US" sz="2400" i="1" kern="0" dirty="0"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53994"/>
            <a:ext cx="3535381" cy="1090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pic>
        <p:nvPicPr>
          <p:cNvPr id="14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1520" y="164637"/>
            <a:ext cx="8712968" cy="811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 2017: Sharing the science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38914" name="AutoShape 2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6" name="AutoShape 4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8" name="Picture 6" descr="Image result for da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093296"/>
            <a:ext cx="2075634" cy="55627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052736"/>
            <a:ext cx="4104456" cy="25202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7435" y="1173716"/>
            <a:ext cx="4032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Weekly publication of </a:t>
            </a:r>
            <a:r>
              <a:rPr lang="en-GB" dirty="0" err="1" smtClean="0">
                <a:latin typeface="Trebuchet MS" panose="020B0603020202020204" pitchFamily="34" charset="0"/>
                <a:cs typeface="Arial" pitchFamily="34" charset="0"/>
              </a:rPr>
              <a:t>GrassCheck</a:t>
            </a: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 bulletin in major farming publications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2017: Movement to online platforms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Particular focus on social media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Past 28 days:</a:t>
            </a:r>
          </a:p>
          <a:p>
            <a:pPr marL="728663" lvl="1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Reached 35 780 people</a:t>
            </a:r>
          </a:p>
          <a:p>
            <a:pPr marL="728663" lvl="1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Engaged 9 861 people</a:t>
            </a:r>
          </a:p>
          <a:p>
            <a:pPr marL="728663" lvl="1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4 866 video views</a:t>
            </a:r>
          </a:p>
          <a:p>
            <a:pPr marL="174625" lvl="1"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8024" y="4653136"/>
            <a:ext cx="358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@</a:t>
            </a:r>
            <a:r>
              <a:rPr lang="en-GB" dirty="0" err="1" smtClean="0">
                <a:latin typeface="Trebuchet MS" panose="020B0603020202020204" pitchFamily="34" charset="0"/>
                <a:cs typeface="Arial" pitchFamily="34" charset="0"/>
              </a:rPr>
              <a:t>GrassCheck</a:t>
            </a: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:</a:t>
            </a:r>
          </a:p>
          <a:p>
            <a:pPr marL="728663" lvl="1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229 followers</a:t>
            </a:r>
          </a:p>
          <a:p>
            <a:pPr marL="728663" lvl="1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33 000 impressions</a:t>
            </a:r>
          </a:p>
          <a:p>
            <a:pPr marL="728663" lvl="1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563 profile visits</a:t>
            </a:r>
          </a:p>
        </p:txBody>
      </p:sp>
      <p:pic>
        <p:nvPicPr>
          <p:cNvPr id="24" name="Picture 2" descr="Image result for facebook image"/>
          <p:cNvPicPr>
            <a:picLocks noChangeAspect="1" noChangeArrowheads="1"/>
          </p:cNvPicPr>
          <p:nvPr/>
        </p:nvPicPr>
        <p:blipFill>
          <a:blip r:embed="rId7" cstate="print"/>
          <a:srcRect t="24151" b="27547"/>
          <a:stretch>
            <a:fillRect/>
          </a:stretch>
        </p:blipFill>
        <p:spPr bwMode="auto">
          <a:xfrm>
            <a:off x="880338" y="3693994"/>
            <a:ext cx="2016224" cy="648071"/>
          </a:xfrm>
          <a:prstGeom prst="rect">
            <a:avLst/>
          </a:prstGeom>
          <a:noFill/>
        </p:spPr>
      </p:pic>
      <p:pic>
        <p:nvPicPr>
          <p:cNvPr id="25" name="Picture 4" descr="https://encrypted-tbn0.gstatic.com/images?q=tbn:ANd9GcQZ4adfs-ji0jJABqSgY5biwP2ODK5lApGYndoFr4XBoRZXpPCO7FicEsh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861048"/>
            <a:ext cx="2016224" cy="59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pic>
        <p:nvPicPr>
          <p:cNvPr id="14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33936" y="164637"/>
            <a:ext cx="8712968" cy="995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 2017: Sharing the science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38914" name="AutoShape 2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6" name="AutoShape 4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8" name="Picture 6" descr="Image result for da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6093296"/>
            <a:ext cx="2075634" cy="55627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79512" y="1340769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4625" lvl="1"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772816"/>
            <a:ext cx="48521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7"/>
          <p:cNvSpPr>
            <a:spLocks noGrp="1"/>
          </p:cNvSpPr>
          <p:nvPr>
            <p:ph idx="1"/>
          </p:nvPr>
        </p:nvSpPr>
        <p:spPr>
          <a:xfrm>
            <a:off x="225142" y="1266646"/>
            <a:ext cx="3942411" cy="452596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en-GB" sz="2000" b="1" dirty="0" smtClean="0">
                <a:solidFill>
                  <a:srgbClr val="006666"/>
                </a:solidFill>
                <a:latin typeface="Trebuchet MS" panose="020B0603020202020204" pitchFamily="34" charset="0"/>
                <a:cs typeface="Arial" pitchFamily="34" charset="0"/>
              </a:rPr>
              <a:t>www.agrisearch.org/grasscheck </a:t>
            </a:r>
          </a:p>
          <a:p>
            <a:pPr marL="0" indent="0">
              <a:lnSpc>
                <a:spcPts val="2200"/>
              </a:lnSpc>
              <a:buClr>
                <a:schemeClr val="accent5">
                  <a:lumMod val="75000"/>
                </a:schemeClr>
              </a:buClr>
              <a:buNone/>
            </a:pPr>
            <a:endParaRPr lang="en-GB" sz="1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Interactive map: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Weather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Grass quality 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Grass growth rates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endParaRPr lang="en-GB" sz="16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Links to: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grass management resources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Weather station live feed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Historic data</a:t>
            </a:r>
          </a:p>
          <a:p>
            <a:pPr lvl="1">
              <a:lnSpc>
                <a:spcPts val="2200"/>
              </a:lnSpc>
              <a:buClr>
                <a:schemeClr val="accent5">
                  <a:lumMod val="75000"/>
                </a:schemeClr>
              </a:buClr>
              <a:buNone/>
            </a:pPr>
            <a:endParaRPr lang="en-GB" sz="14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endParaRPr lang="en-GB" sz="1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Clr>
                <a:schemeClr val="accent5">
                  <a:lumMod val="75000"/>
                </a:schemeClr>
              </a:buClr>
            </a:pPr>
            <a:endParaRPr lang="en-GB" sz="1800" dirty="0">
              <a:latin typeface="Trebuchet MS" panose="020B0603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947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6666"/>
                </a:solidFill>
                <a:latin typeface="Trebuchet MS" panose="020B0603020202020204" pitchFamily="34" charset="0"/>
              </a:rPr>
              <a:t>Grasscheck</a:t>
            </a:r>
            <a:r>
              <a:rPr lang="en-GB" sz="28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 online</a:t>
            </a:r>
            <a:endParaRPr lang="en-GB" sz="2800" b="1" dirty="0">
              <a:solidFill>
                <a:srgbClr val="006666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700808"/>
            <a:ext cx="4091880" cy="381196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GB" sz="2000" b="1" dirty="0" smtClean="0">
                <a:solidFill>
                  <a:srgbClr val="006666"/>
                </a:solidFill>
                <a:latin typeface="Trebuchet MS" panose="020B0603020202020204" pitchFamily="34" charset="0"/>
                <a:cs typeface="Arial" pitchFamily="34" charset="0"/>
              </a:rPr>
              <a:t>www.agrisearch.org/grasscheck</a:t>
            </a: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pPr marL="176213" indent="-176213">
              <a:lnSpc>
                <a:spcPts val="2400"/>
              </a:lnSpc>
            </a:pPr>
            <a:endParaRPr lang="en-GB" sz="20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6213" indent="-176213">
              <a:lnSpc>
                <a:spcPts val="2400"/>
              </a:lnSpc>
            </a:pP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Interactive map:</a:t>
            </a:r>
          </a:p>
          <a:p>
            <a:pPr marL="176213" lvl="1" indent="-176213">
              <a:lnSpc>
                <a:spcPts val="2400"/>
              </a:lnSpc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Weather</a:t>
            </a:r>
          </a:p>
          <a:p>
            <a:pPr marL="176213" lvl="1" indent="-176213">
              <a:lnSpc>
                <a:spcPts val="2400"/>
              </a:lnSpc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Grass quality </a:t>
            </a:r>
          </a:p>
          <a:p>
            <a:pPr marL="176213" lvl="1" indent="-176213">
              <a:lnSpc>
                <a:spcPts val="2400"/>
              </a:lnSpc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Grass growth rates</a:t>
            </a:r>
          </a:p>
          <a:p>
            <a:pPr marL="176213" lvl="1" indent="-176213">
              <a:lnSpc>
                <a:spcPts val="2400"/>
              </a:lnSpc>
            </a:pPr>
            <a:endParaRPr lang="en-GB" sz="16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6213" indent="-176213">
              <a:lnSpc>
                <a:spcPts val="2400"/>
              </a:lnSpc>
            </a:pP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Links to grass management resources</a:t>
            </a:r>
          </a:p>
          <a:p>
            <a:pPr>
              <a:lnSpc>
                <a:spcPts val="2400"/>
              </a:lnSpc>
            </a:pPr>
            <a:endParaRPr lang="en-GB" sz="20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endParaRPr lang="en-GB" sz="2000" dirty="0"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1986" name="AutoShape 2" descr="Image result for davis pro cons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5116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93618" cy="864096"/>
          </a:xfrm>
          <a:prstGeom prst="rect">
            <a:avLst/>
          </a:prstGeom>
          <a:noFill/>
        </p:spPr>
      </p:pic>
      <p:pic>
        <p:nvPicPr>
          <p:cNvPr id="9" name="Picture 6" descr="C:\Users\afbi-mcconnelld\Pictures\Logos\agrise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895083" cy="65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807" y="221886"/>
            <a:ext cx="8229600" cy="67493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6666"/>
                </a:solidFill>
                <a:latin typeface="Arial" pitchFamily="34" charset="0"/>
              </a:rPr>
              <a:t>Grasscheck</a:t>
            </a:r>
            <a:r>
              <a:rPr lang="en-GB" sz="2800" b="1" dirty="0" smtClean="0">
                <a:solidFill>
                  <a:srgbClr val="006666"/>
                </a:solidFill>
                <a:latin typeface="Arial" pitchFamily="34" charset="0"/>
              </a:rPr>
              <a:t> next steps</a:t>
            </a:r>
            <a:endParaRPr lang="en-GB" sz="2800" b="1" dirty="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2223" y="2400300"/>
            <a:ext cx="4308232" cy="3646732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GB" sz="14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6213" indent="-176213">
              <a:lnSpc>
                <a:spcPts val="2600"/>
              </a:lnSpc>
              <a:spcBef>
                <a:spcPts val="0"/>
              </a:spcBef>
            </a:pPr>
            <a:r>
              <a:rPr lang="en-GB" sz="1800" dirty="0" smtClean="0">
                <a:latin typeface="Trebuchet MS" panose="020B0603020202020204" pitchFamily="34" charset="0"/>
                <a:cs typeface="Arial" pitchFamily="34" charset="0"/>
              </a:rPr>
              <a:t>Precision Grassland Platform currently under construction at AFBI</a:t>
            </a:r>
          </a:p>
          <a:p>
            <a:pPr marL="176213" indent="-176213">
              <a:lnSpc>
                <a:spcPts val="2600"/>
              </a:lnSpc>
              <a:spcBef>
                <a:spcPts val="0"/>
              </a:spcBef>
            </a:pPr>
            <a:endParaRPr lang="en-GB" sz="1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6213" indent="-176213">
              <a:lnSpc>
                <a:spcPts val="2600"/>
              </a:lnSpc>
              <a:spcBef>
                <a:spcPts val="0"/>
              </a:spcBef>
            </a:pPr>
            <a:r>
              <a:rPr lang="en-GB" sz="1800" dirty="0" smtClean="0">
                <a:latin typeface="Trebuchet MS" panose="020B0603020202020204" pitchFamily="34" charset="0"/>
                <a:cs typeface="Arial" pitchFamily="34" charset="0"/>
              </a:rPr>
              <a:t>Using research to drive innovation and technological advances in the industry</a:t>
            </a:r>
          </a:p>
          <a:p>
            <a:pPr marL="176213" lvl="1" indent="-176213">
              <a:lnSpc>
                <a:spcPts val="2600"/>
              </a:lnSpc>
              <a:spcBef>
                <a:spcPts val="0"/>
              </a:spcBef>
            </a:pPr>
            <a:endParaRPr lang="en-GB" sz="14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6213" indent="-176213">
              <a:lnSpc>
                <a:spcPts val="2600"/>
              </a:lnSpc>
              <a:spcBef>
                <a:spcPts val="0"/>
              </a:spcBef>
            </a:pPr>
            <a:r>
              <a:rPr lang="en-GB" sz="1800" dirty="0" smtClean="0">
                <a:latin typeface="Trebuchet MS" panose="020B0603020202020204" pitchFamily="34" charset="0"/>
                <a:cs typeface="Arial" pitchFamily="34" charset="0"/>
              </a:rPr>
              <a:t>Continued work with our network of farmer co-researchers across N.I.  to evaluate these technologies</a:t>
            </a:r>
          </a:p>
        </p:txBody>
      </p:sp>
      <p:sp>
        <p:nvSpPr>
          <p:cNvPr id="41986" name="AutoShape 2" descr="Image result for davis pro cons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2393618" cy="864096"/>
          </a:xfrm>
          <a:prstGeom prst="rect">
            <a:avLst/>
          </a:prstGeom>
          <a:noFill/>
        </p:spPr>
      </p:pic>
      <p:pic>
        <p:nvPicPr>
          <p:cNvPr id="12" name="Picture 6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21288"/>
            <a:ext cx="1895083" cy="65484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3951" t="17028" r="1452"/>
          <a:stretch/>
        </p:blipFill>
        <p:spPr bwMode="auto">
          <a:xfrm>
            <a:off x="4536831" y="1268760"/>
            <a:ext cx="442253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247" y="3411415"/>
            <a:ext cx="3446839" cy="25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IEL_LOGO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2440" y="984067"/>
            <a:ext cx="1728192" cy="162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afbi-mcconnelld\Pictures\Logos\agri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21288"/>
            <a:ext cx="1895083" cy="65484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51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Summary</a:t>
            </a:r>
            <a:endParaRPr lang="en-GB" sz="2800" b="1" dirty="0">
              <a:solidFill>
                <a:srgbClr val="006666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6861" y="1406769"/>
            <a:ext cx="8229600" cy="4525963"/>
          </a:xfrm>
        </p:spPr>
        <p:txBody>
          <a:bodyPr>
            <a:normAutofit/>
          </a:bodyPr>
          <a:lstStyle/>
          <a:p>
            <a:pPr marL="176213" indent="-176213">
              <a:lnSpc>
                <a:spcPts val="2800"/>
              </a:lnSpc>
              <a:spcBef>
                <a:spcPts val="0"/>
              </a:spcBef>
            </a:pP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Regular grass monitoring provides important research data to aid grassland management on dairy farms and informs policy development</a:t>
            </a:r>
          </a:p>
          <a:p>
            <a:pPr marL="176213" indent="-176213">
              <a:lnSpc>
                <a:spcPts val="2800"/>
              </a:lnSpc>
              <a:spcBef>
                <a:spcPts val="0"/>
              </a:spcBef>
            </a:pPr>
            <a:endParaRPr lang="en-GB" sz="20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6213" indent="-176213">
              <a:lnSpc>
                <a:spcPts val="2800"/>
              </a:lnSpc>
              <a:spcBef>
                <a:spcPts val="0"/>
              </a:spcBef>
            </a:pP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High levels of engagement with farming industry in press and social media platforms</a:t>
            </a:r>
          </a:p>
          <a:p>
            <a:pPr marL="176213" indent="-176213">
              <a:lnSpc>
                <a:spcPts val="2800"/>
              </a:lnSpc>
              <a:spcBef>
                <a:spcPts val="0"/>
              </a:spcBef>
            </a:pPr>
            <a:endParaRPr lang="en-GB" sz="20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6213" indent="-176213">
              <a:lnSpc>
                <a:spcPts val="2800"/>
              </a:lnSpc>
              <a:spcBef>
                <a:spcPts val="0"/>
              </a:spcBef>
            </a:pPr>
            <a:r>
              <a:rPr lang="en-GB" sz="2000" dirty="0" smtClean="0">
                <a:latin typeface="Trebuchet MS" panose="020B0603020202020204" pitchFamily="34" charset="0"/>
                <a:cs typeface="Arial" pitchFamily="34" charset="0"/>
              </a:rPr>
              <a:t>Continue to work with our network of farmer co-researchers to monitor grass utilisation and evaluate the potential of new technologies for grass assessment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</a:pPr>
            <a:endParaRPr lang="en-GB" sz="20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</a:pPr>
            <a:endParaRPr lang="en-GB" sz="2000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1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93618" cy="864096"/>
          </a:xfrm>
          <a:prstGeom prst="rect">
            <a:avLst/>
          </a:prstGeom>
          <a:noFill/>
        </p:spPr>
      </p:pic>
      <p:pic>
        <p:nvPicPr>
          <p:cNvPr id="6" name="Picture 5" descr="CIEL_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7208" y="5877272"/>
            <a:ext cx="876354" cy="82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AutoShape 2" descr="Image result for davis pro cons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08912" cy="792088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rgbClr val="006666"/>
                </a:solidFill>
                <a:latin typeface="Trebuchet MS" panose="020B0603020202020204" pitchFamily="34" charset="0"/>
                <a:cs typeface="Arial" pitchFamily="34" charset="0"/>
              </a:rPr>
              <a:t>Driving grassland production and utilisation</a:t>
            </a:r>
            <a:endParaRPr lang="en-GB" sz="2800" b="1" dirty="0">
              <a:solidFill>
                <a:srgbClr val="006666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104456" cy="4464496"/>
          </a:xfrm>
        </p:spPr>
        <p:txBody>
          <a:bodyPr>
            <a:normAutofit/>
          </a:bodyPr>
          <a:lstStyle/>
          <a:p>
            <a:pPr marL="176213" indent="-176213">
              <a:lnSpc>
                <a:spcPts val="2200"/>
              </a:lnSpc>
              <a:buClr>
                <a:srgbClr val="008290"/>
              </a:buClr>
            </a:pPr>
            <a:r>
              <a:rPr lang="en-GB" sz="1800" dirty="0" smtClean="0">
                <a:latin typeface="Trebuchet MS" panose="020B0603020202020204" pitchFamily="34" charset="0"/>
                <a:cs typeface="Arial" pitchFamily="34" charset="0"/>
              </a:rPr>
              <a:t>Grassland agriculture will be pivotal to ensuring sustainable N.I. dairy, beef and sheep industries</a:t>
            </a:r>
          </a:p>
          <a:p>
            <a:pPr>
              <a:lnSpc>
                <a:spcPts val="2200"/>
              </a:lnSpc>
              <a:buClr>
                <a:srgbClr val="008290"/>
              </a:buClr>
            </a:pPr>
            <a:endParaRPr lang="en-GB" sz="105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623888" lvl="1" indent="-263525">
              <a:lnSpc>
                <a:spcPts val="2200"/>
              </a:lnSpc>
              <a:buClr>
                <a:srgbClr val="008290"/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Meet growing consumer demands for sustainable produce</a:t>
            </a:r>
          </a:p>
          <a:p>
            <a:pPr marL="623888" lvl="1" indent="-263525">
              <a:lnSpc>
                <a:spcPts val="2200"/>
              </a:lnSpc>
              <a:buClr>
                <a:srgbClr val="008290"/>
              </a:buClr>
            </a:pPr>
            <a:endParaRPr lang="en-GB" sz="16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623888" lvl="1" indent="-263525">
              <a:lnSpc>
                <a:spcPts val="2200"/>
              </a:lnSpc>
              <a:buClr>
                <a:srgbClr val="008290"/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Essential to increase on-farm technical efficiency post </a:t>
            </a:r>
            <a:r>
              <a:rPr lang="en-GB" sz="1600" dirty="0" err="1" smtClean="0">
                <a:latin typeface="Trebuchet MS" panose="020B0603020202020204" pitchFamily="34" charset="0"/>
                <a:cs typeface="Arial" pitchFamily="34" charset="0"/>
              </a:rPr>
              <a:t>Brexit</a:t>
            </a:r>
            <a:endParaRPr lang="en-GB" sz="16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623888" lvl="1" indent="-263525">
              <a:lnSpc>
                <a:spcPts val="2200"/>
              </a:lnSpc>
              <a:buClr>
                <a:srgbClr val="008290"/>
              </a:buClr>
            </a:pPr>
            <a:endParaRPr lang="en-GB" sz="16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623888" lvl="1" indent="-263525">
              <a:lnSpc>
                <a:spcPts val="2200"/>
              </a:lnSpc>
              <a:buClr>
                <a:srgbClr val="008290"/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Strong financial benefit to improving grass growth and utilisation</a:t>
            </a:r>
            <a:endParaRPr lang="en-GB" sz="1800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8194" name="Picture 2" descr="Image result for clipart 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941168"/>
            <a:ext cx="1026022" cy="891995"/>
          </a:xfrm>
          <a:prstGeom prst="rect">
            <a:avLst/>
          </a:prstGeom>
          <a:noFill/>
        </p:spPr>
      </p:pic>
      <p:pic>
        <p:nvPicPr>
          <p:cNvPr id="8198" name="Picture 6" descr="Image result for clipart beef cat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941168"/>
            <a:ext cx="1106847" cy="90501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8" y="50851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+£441/ha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50851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+£204/ha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10821223"/>
              </p:ext>
            </p:extLst>
          </p:nvPr>
        </p:nvGraphicFramePr>
        <p:xfrm>
          <a:off x="4716016" y="1340768"/>
          <a:ext cx="3600401" cy="28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60032" y="4149080"/>
            <a:ext cx="385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Estimated grass utilisation on NI farms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</a:rPr>
              <a:t>(Mayne and Bailey, 2016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960107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6666"/>
                </a:solidFill>
                <a:latin typeface="Trebuchet MS" panose="020B0603020202020204" pitchFamily="34" charset="0"/>
                <a:cs typeface="Arial" pitchFamily="34" charset="0"/>
              </a:rPr>
              <a:t>GrassCheck</a:t>
            </a:r>
            <a:r>
              <a:rPr lang="en-GB" sz="2800" b="1" dirty="0" smtClean="0">
                <a:solidFill>
                  <a:srgbClr val="006666"/>
                </a:solidFill>
                <a:latin typeface="Trebuchet MS" panose="020B0603020202020204" pitchFamily="34" charset="0"/>
                <a:cs typeface="Arial" pitchFamily="34" charset="0"/>
              </a:rPr>
              <a:t>: Grass growth and quality monitoring</a:t>
            </a:r>
            <a:endParaRPr lang="en-GB" sz="2800" b="1" dirty="0">
              <a:solidFill>
                <a:srgbClr val="006666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4766102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50000"/>
              </a:lnSpc>
              <a:buClr>
                <a:srgbClr val="008290"/>
              </a:buClr>
            </a:pPr>
            <a:r>
              <a:rPr lang="en-GB" sz="1800" b="1" dirty="0" smtClean="0">
                <a:latin typeface="Trebuchet MS" panose="020B0603020202020204" pitchFamily="34" charset="0"/>
                <a:cs typeface="Arial" pitchFamily="34" charset="0"/>
              </a:rPr>
              <a:t>Research aims:</a:t>
            </a:r>
          </a:p>
          <a:p>
            <a:pPr lvl="1">
              <a:lnSpc>
                <a:spcPct val="150000"/>
              </a:lnSpc>
              <a:buClr>
                <a:srgbClr val="008290"/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Provide detailed understanding of grass growth </a:t>
            </a:r>
            <a:r>
              <a:rPr lang="en-GB" sz="1600" b="1" dirty="0" smtClean="0">
                <a:latin typeface="Trebuchet MS" panose="020B0603020202020204" pitchFamily="34" charset="0"/>
                <a:cs typeface="Arial" pitchFamily="34" charset="0"/>
              </a:rPr>
              <a:t>potential</a:t>
            </a: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 across Northern Ireland</a:t>
            </a:r>
          </a:p>
          <a:p>
            <a:pPr lvl="1">
              <a:lnSpc>
                <a:spcPct val="150000"/>
              </a:lnSpc>
              <a:buClr>
                <a:srgbClr val="008290"/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Identify </a:t>
            </a:r>
            <a:r>
              <a:rPr lang="en-GB" sz="1600" b="1" dirty="0" smtClean="0">
                <a:latin typeface="Trebuchet MS" panose="020B0603020202020204" pitchFamily="34" charset="0"/>
                <a:cs typeface="Arial" pitchFamily="34" charset="0"/>
              </a:rPr>
              <a:t>actual </a:t>
            </a: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variability in grass production and quality on commercial farms</a:t>
            </a:r>
          </a:p>
          <a:p>
            <a:pPr lvl="1">
              <a:lnSpc>
                <a:spcPct val="150000"/>
              </a:lnSpc>
              <a:buClr>
                <a:srgbClr val="008290"/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Provide core evidence base for policy on grassland productivity of Northern Ireland farms</a:t>
            </a:r>
          </a:p>
          <a:p>
            <a:pPr lvl="1">
              <a:lnSpc>
                <a:spcPct val="150000"/>
              </a:lnSpc>
              <a:buClr>
                <a:srgbClr val="008290"/>
              </a:buClr>
            </a:pPr>
            <a:endParaRPr lang="en-GB" sz="18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3050" indent="-273050">
              <a:lnSpc>
                <a:spcPct val="150000"/>
              </a:lnSpc>
              <a:buClr>
                <a:srgbClr val="008290"/>
              </a:buClr>
            </a:pPr>
            <a:r>
              <a:rPr lang="en-GB" sz="1800" b="1" dirty="0" smtClean="0">
                <a:latin typeface="Trebuchet MS" panose="020B0603020202020204" pitchFamily="34" charset="0"/>
                <a:cs typeface="Arial" pitchFamily="34" charset="0"/>
              </a:rPr>
              <a:t>Knowledge exchange benefit:</a:t>
            </a:r>
          </a:p>
          <a:p>
            <a:pPr lvl="1">
              <a:lnSpc>
                <a:spcPct val="150000"/>
              </a:lnSpc>
              <a:buClr>
                <a:srgbClr val="008290"/>
              </a:buClr>
            </a:pP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Provides weekly grass growth an quality data to assist farmers in grassland management decisions </a:t>
            </a:r>
          </a:p>
          <a:p>
            <a:pPr lvl="1">
              <a:lnSpc>
                <a:spcPct val="150000"/>
              </a:lnSpc>
              <a:buClr>
                <a:srgbClr val="008290"/>
              </a:buClr>
              <a:buNone/>
            </a:pPr>
            <a:endParaRPr lang="en-GB" sz="1400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7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248472" cy="4440493"/>
          </a:xfrm>
        </p:spPr>
        <p:txBody>
          <a:bodyPr>
            <a:normAutofit/>
          </a:bodyPr>
          <a:lstStyle/>
          <a:p>
            <a:pPr marL="273050" indent="-273050">
              <a:lnSpc>
                <a:spcPts val="2000"/>
              </a:lnSpc>
              <a:defRPr/>
            </a:pP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Weekly monitoring of two core locations:</a:t>
            </a:r>
          </a:p>
          <a:p>
            <a:pPr lvl="1">
              <a:lnSpc>
                <a:spcPts val="2000"/>
              </a:lnSpc>
              <a:defRPr/>
            </a:pP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CAFRE, </a:t>
            </a:r>
            <a:r>
              <a:rPr lang="en-GB" sz="1600" dirty="0" err="1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Greenmount</a:t>
            </a:r>
            <a:endParaRPr lang="en-GB" sz="1600" dirty="0" smtClean="0">
              <a:solidFill>
                <a:schemeClr val="accent1">
                  <a:lumMod val="2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lvl="1">
              <a:lnSpc>
                <a:spcPts val="2000"/>
              </a:lnSpc>
              <a:defRPr/>
            </a:pP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AFBI, Hillsborough</a:t>
            </a:r>
          </a:p>
          <a:p>
            <a:pPr lvl="1">
              <a:lnSpc>
                <a:spcPts val="2000"/>
              </a:lnSpc>
              <a:defRPr/>
            </a:pPr>
            <a:endParaRPr lang="en-GB" sz="1400" dirty="0" smtClean="0">
              <a:solidFill>
                <a:schemeClr val="accent1">
                  <a:lumMod val="2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273050" indent="-273050">
              <a:lnSpc>
                <a:spcPts val="2000"/>
              </a:lnSpc>
              <a:defRPr/>
            </a:pP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Managed to replication intensive dairy grazing regime</a:t>
            </a:r>
          </a:p>
          <a:p>
            <a:pPr lvl="1">
              <a:lnSpc>
                <a:spcPts val="2000"/>
              </a:lnSpc>
              <a:buClr>
                <a:srgbClr val="008290"/>
              </a:buClr>
            </a:pPr>
            <a:endParaRPr lang="en-GB" sz="14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3050" indent="-273050">
              <a:lnSpc>
                <a:spcPts val="2000"/>
              </a:lnSpc>
              <a:buClr>
                <a:srgbClr val="008290"/>
              </a:buClr>
            </a:pPr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Herbage mass and quality measurements</a:t>
            </a:r>
          </a:p>
          <a:p>
            <a:pPr marL="273050" indent="-273050">
              <a:lnSpc>
                <a:spcPts val="2000"/>
              </a:lnSpc>
              <a:buClr>
                <a:srgbClr val="008290"/>
              </a:buClr>
            </a:pPr>
            <a:endParaRPr lang="en-GB" sz="16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3050" indent="-273050">
              <a:lnSpc>
                <a:spcPts val="2000"/>
              </a:lnSpc>
              <a:defRPr/>
            </a:pP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Forecasts based on </a:t>
            </a:r>
            <a:r>
              <a:rPr lang="en-GB" sz="1600" dirty="0" err="1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GrassCheck</a:t>
            </a: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 model (Barrett &amp; Laidlaw, 2004)</a:t>
            </a:r>
          </a:p>
          <a:p>
            <a:pPr marL="273050" indent="-273050">
              <a:lnSpc>
                <a:spcPts val="2000"/>
              </a:lnSpc>
              <a:defRPr/>
            </a:pPr>
            <a:endParaRPr lang="en-GB" sz="1600" dirty="0" smtClean="0">
              <a:solidFill>
                <a:schemeClr val="accent1">
                  <a:lumMod val="2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273050" indent="-273050">
              <a:lnSpc>
                <a:spcPts val="2000"/>
              </a:lnSpc>
              <a:defRPr/>
            </a:pPr>
            <a:r>
              <a:rPr lang="en-GB" sz="1600" b="1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AFBI world-leading in developing grass growth predictions</a:t>
            </a:r>
          </a:p>
          <a:p>
            <a:pPr>
              <a:lnSpc>
                <a:spcPts val="2000"/>
              </a:lnSpc>
              <a:buClr>
                <a:srgbClr val="008290"/>
              </a:buClr>
            </a:pPr>
            <a:endParaRPr lang="en-GB" sz="16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>
                <a:srgbClr val="008290"/>
              </a:buClr>
            </a:pPr>
            <a:endParaRPr lang="en-GB" sz="1400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Clr>
                <a:srgbClr val="008290"/>
              </a:buClr>
            </a:pPr>
            <a:endParaRPr lang="en-GB" sz="1400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180579" cy="248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29044"/>
            <a:ext cx="8712968" cy="116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: Grass growth and quality monitoring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r="4542" b="18491"/>
          <a:stretch/>
        </p:blipFill>
        <p:spPr bwMode="auto">
          <a:xfrm>
            <a:off x="4427983" y="4077072"/>
            <a:ext cx="45461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164637"/>
            <a:ext cx="8712968" cy="74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: Grass growth and quality monitoring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pic>
        <p:nvPicPr>
          <p:cNvPr id="8" name="Picture 7" descr="Figure 1 2016 grass growth curv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48965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0432"/>
              </p:ext>
            </p:extLst>
          </p:nvPr>
        </p:nvGraphicFramePr>
        <p:xfrm>
          <a:off x="323528" y="4365104"/>
          <a:ext cx="4896544" cy="1477751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2438846"/>
                <a:gridCol w="1263959"/>
                <a:gridCol w="1193739"/>
              </a:tblGrid>
              <a:tr h="34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Grass Growth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 pitchFamily="34" charset="0"/>
                          <a:cs typeface="Arial" pitchFamily="34" charset="0"/>
                        </a:rPr>
                        <a:t>2007 - 2015</a:t>
                      </a:r>
                      <a:endParaRPr lang="en-GB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Spring (t DM/ha) 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GB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Summer (t DM/ha)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10.4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lang="en-GB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 pitchFamily="34" charset="0"/>
                          <a:cs typeface="Arial" pitchFamily="34" charset="0"/>
                        </a:rPr>
                        <a:t>Autumn (t DM/ha)</a:t>
                      </a:r>
                      <a:endParaRPr lang="en-GB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13.6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11.2</a:t>
                      </a:r>
                      <a:endParaRPr lang="en-GB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 cstate="print"/>
          <a:srcRect t="8041"/>
          <a:stretch>
            <a:fillRect/>
          </a:stretch>
        </p:blipFill>
        <p:spPr bwMode="auto">
          <a:xfrm>
            <a:off x="5724128" y="1412776"/>
            <a:ext cx="3079864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88224" y="270892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rebuchet MS" panose="020B0603020202020204" pitchFamily="34" charset="0"/>
                <a:cs typeface="Arial" pitchFamily="34" charset="0"/>
              </a:rPr>
              <a:t>Dry matter content</a:t>
            </a:r>
            <a:endParaRPr lang="en-GB" sz="1200" b="1" dirty="0"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7" cstate="print"/>
          <a:srcRect t="7146"/>
          <a:stretch>
            <a:fillRect/>
          </a:stretch>
        </p:blipFill>
        <p:spPr bwMode="auto">
          <a:xfrm>
            <a:off x="5868144" y="3717032"/>
            <a:ext cx="28638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00192" y="494116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latin typeface="Trebuchet MS" panose="020B0603020202020204" pitchFamily="34" charset="0"/>
                <a:cs typeface="Arial" pitchFamily="34" charset="0"/>
              </a:rPr>
              <a:t>Metabolisable</a:t>
            </a:r>
            <a:r>
              <a:rPr lang="en-GB" sz="1200" b="1" dirty="0" smtClean="0">
                <a:latin typeface="Trebuchet MS" panose="020B0603020202020204" pitchFamily="34" charset="0"/>
                <a:cs typeface="Arial" pitchFamily="34" charset="0"/>
              </a:rPr>
              <a:t> energy</a:t>
            </a:r>
            <a:endParaRPr lang="en-GB" sz="1200" b="1" dirty="0">
              <a:latin typeface="Trebuchet MS" panose="020B0603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3888432" cy="4584509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  <a:defRPr/>
            </a:pPr>
            <a:r>
              <a:rPr lang="en-GB" sz="1800" b="1" dirty="0" smtClean="0">
                <a:solidFill>
                  <a:schemeClr val="accent1">
                    <a:lumMod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 Weather aid 2002 =</a:t>
            </a:r>
          </a:p>
          <a:p>
            <a:pPr marL="400050" lvl="1" indent="0" algn="ctr">
              <a:buNone/>
              <a:tabLst>
                <a:tab pos="0" algn="l"/>
              </a:tabLst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Trebuchet MS" panose="020B0603020202020204" pitchFamily="34" charset="0"/>
                <a:cs typeface="Arial" pitchFamily="34" charset="0"/>
              </a:rPr>
              <a:t>£5.4 million</a:t>
            </a:r>
          </a:p>
          <a:p>
            <a:pPr marL="0" indent="0" algn="ctr">
              <a:tabLst>
                <a:tab pos="0" algn="l"/>
              </a:tabLst>
              <a:defRPr/>
            </a:pPr>
            <a:endParaRPr lang="en-GB" sz="1800" b="1" dirty="0" smtClean="0">
              <a:solidFill>
                <a:schemeClr val="accent1">
                  <a:lumMod val="2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0" indent="0" algn="ctr">
              <a:tabLst>
                <a:tab pos="0" algn="l"/>
              </a:tabLst>
              <a:defRPr/>
            </a:pPr>
            <a:endParaRPr lang="en-GB" sz="1800" b="1" dirty="0" smtClean="0">
              <a:solidFill>
                <a:schemeClr val="accent1">
                  <a:lumMod val="2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0" indent="0" algn="ctr">
              <a:tabLst>
                <a:tab pos="0" algn="l"/>
              </a:tabLst>
              <a:defRPr/>
            </a:pPr>
            <a:endParaRPr lang="en-GB" sz="1600" b="1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lvl="1" algn="ctr">
              <a:buClr>
                <a:srgbClr val="008290"/>
              </a:buClr>
            </a:pPr>
            <a:endParaRPr lang="en-GB" sz="1600" b="1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algn="ctr">
              <a:buClr>
                <a:srgbClr val="008290"/>
              </a:buClr>
            </a:pPr>
            <a:endParaRPr lang="en-GB" sz="1600" b="1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algn="ctr">
              <a:buClr>
                <a:srgbClr val="008290"/>
              </a:buClr>
            </a:pPr>
            <a:endParaRPr lang="en-GB" sz="1600" b="1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83377"/>
              </p:ext>
            </p:extLst>
          </p:nvPr>
        </p:nvGraphicFramePr>
        <p:xfrm>
          <a:off x="179513" y="2252869"/>
          <a:ext cx="4392487" cy="363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932040" y="1412776"/>
            <a:ext cx="3888432" cy="458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Arial" pitchFamily="34" charset="0"/>
              </a:rPr>
              <a:t> Fodder crisis 2013 = </a:t>
            </a:r>
          </a:p>
          <a:p>
            <a:pPr marL="40005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cs typeface="Arial" pitchFamily="34" charset="0"/>
              </a:rPr>
              <a:t>£1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</a:tabLst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</a:tabLst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290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29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29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65331"/>
              </p:ext>
            </p:extLst>
          </p:nvPr>
        </p:nvGraphicFramePr>
        <p:xfrm>
          <a:off x="4427984" y="2276872"/>
          <a:ext cx="47160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 descr="C:\Users\afbi-mcconnelld\Pictures\Logos\agrisear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pic>
        <p:nvPicPr>
          <p:cNvPr id="14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9512" y="164637"/>
            <a:ext cx="8712968" cy="96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: Grass growth and quality monitoring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pic>
        <p:nvPicPr>
          <p:cNvPr id="14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1520" y="164637"/>
            <a:ext cx="8712968" cy="81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 2017: Grass monitoring network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 l="7689" t="4200" r="17477" b="18109"/>
          <a:stretch>
            <a:fillRect/>
          </a:stretch>
        </p:blipFill>
        <p:spPr bwMode="auto">
          <a:xfrm>
            <a:off x="467544" y="1124744"/>
            <a:ext cx="39775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The GrassCheck Te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268760"/>
            <a:ext cx="3885874" cy="25922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5536" y="436510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35 dairy, beef and sheep farmers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Range of systems, land type, growth potential and management intensity</a:t>
            </a:r>
          </a:p>
          <a:p>
            <a:pPr marL="174625" lvl="1"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414908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Monitoring of grass growth and quality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Grass utilisation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Farm management data</a:t>
            </a:r>
          </a:p>
        </p:txBody>
      </p:sp>
      <p:sp>
        <p:nvSpPr>
          <p:cNvPr id="38914" name="AutoShape 2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6" name="AutoShape 4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8" name="Picture 6" descr="Image result for dae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6093296"/>
            <a:ext cx="2075634" cy="55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pic>
        <p:nvPicPr>
          <p:cNvPr id="14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1520" y="164637"/>
            <a:ext cx="8712968" cy="81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 2017: Grass monitoring network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196752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Supported by a network of 30 weather stations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  <a:cs typeface="Arial" pitchFamily="34" charset="0"/>
              </a:rPr>
              <a:t>Access to real-time weather information across Province</a:t>
            </a:r>
          </a:p>
          <a:p>
            <a:pPr marL="271463" indent="-271463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  <a:p>
            <a:pPr marL="174625" lvl="1">
              <a:buFont typeface="Arial" pitchFamily="34" charset="0"/>
              <a:buChar char="•"/>
            </a:pPr>
            <a:endParaRPr lang="en-GB" dirty="0" smtClean="0"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8914" name="AutoShape 2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6" name="AutoShape 4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8" name="Picture 6" descr="Image result for da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093296"/>
            <a:ext cx="2075634" cy="556270"/>
          </a:xfrm>
          <a:prstGeom prst="rect">
            <a:avLst/>
          </a:prstGeom>
          <a:noFill/>
        </p:spPr>
      </p:pic>
      <p:pic>
        <p:nvPicPr>
          <p:cNvPr id="19" name="Picture 18" descr="CIEL_LOGO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06235"/>
            <a:ext cx="876354" cy="63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mage may contain: cloud, sky, outdoor and na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052736"/>
            <a:ext cx="2952328" cy="2175400"/>
          </a:xfrm>
          <a:prstGeom prst="rect">
            <a:avLst/>
          </a:prstGeom>
          <a:noFill/>
        </p:spPr>
      </p:pic>
      <p:pic>
        <p:nvPicPr>
          <p:cNvPr id="22" name="Picture 4" descr="No automatic alt text available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2026" y="3548309"/>
            <a:ext cx="3034892" cy="237626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475656" y="544522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Daily rainfall monitoring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8064" y="3212976"/>
            <a:ext cx="301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rebuchet MS" panose="020B0603020202020204" pitchFamily="34" charset="0"/>
                <a:cs typeface="Arial" pitchFamily="34" charset="0"/>
              </a:rPr>
              <a:t>Daily soil moisture readings</a:t>
            </a:r>
          </a:p>
        </p:txBody>
      </p:sp>
      <p:pic>
        <p:nvPicPr>
          <p:cNvPr id="25" name="Picture 6" descr="No automatic alt text available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2852936"/>
            <a:ext cx="322689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fbi-mcconnelld\Pictures\Logos\agri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93296"/>
            <a:ext cx="1319019" cy="455787"/>
          </a:xfrm>
          <a:prstGeom prst="rect">
            <a:avLst/>
          </a:prstGeom>
          <a:noFill/>
        </p:spPr>
      </p:pic>
      <p:pic>
        <p:nvPicPr>
          <p:cNvPr id="14" name="Picture 2" descr="C:\Users\afbi-mcconnelld\Pictures\Logos\Grass Check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595746" cy="576064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1520" y="164637"/>
            <a:ext cx="8712968" cy="925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GrassCheck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itchFamily="34" charset="0"/>
              </a:rPr>
              <a:t> 2017: Grass monitoring network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38914" name="AutoShape 2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6" name="AutoShape 4" descr="Image result for da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8" name="Picture 6" descr="Image result for da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093296"/>
            <a:ext cx="2075634" cy="556270"/>
          </a:xfrm>
          <a:prstGeom prst="rect">
            <a:avLst/>
          </a:prstGeom>
          <a:noFill/>
        </p:spPr>
      </p:pic>
      <p:pic>
        <p:nvPicPr>
          <p:cNvPr id="19" name="Picture 18" descr="CIEL_LOGO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06235"/>
            <a:ext cx="876354" cy="63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95536" y="2204864"/>
          <a:ext cx="8280917" cy="306609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6457"/>
                <a:gridCol w="1340892"/>
                <a:gridCol w="1340892"/>
                <a:gridCol w="1340892"/>
                <a:gridCol w="1340892"/>
                <a:gridCol w="1340892"/>
              </a:tblGrid>
              <a:tr h="576064">
                <a:tc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Total rainfall (mm)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Soil moisture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centibars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Average daily temperature (</a:t>
                      </a:r>
                      <a:r>
                        <a:rPr lang="en-GB" sz="1400" baseline="30000" dirty="0" err="1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Daily growth rate (kg DM/ha)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yield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(kg DM/ha)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51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Antrim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49.4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17.6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101.9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3 159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51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Armagh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42.4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27.7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12.4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63.4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1 965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51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Down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35.3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55.2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11.9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60.3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1 870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51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Fermanagh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46.8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17.1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12.3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87.8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2 721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51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Londonderry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35.7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17.6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12.2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89.0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2 758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51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Tyrone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53.2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15.7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12.3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92.2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2 858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51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Average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43.8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25.2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12.2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82.4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2 555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6" y="161791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rebuchet MS" panose="020B0603020202020204" pitchFamily="34" charset="0"/>
                <a:cs typeface="Arial" pitchFamily="34" charset="0"/>
              </a:rPr>
              <a:t>GrassCheck</a:t>
            </a:r>
            <a:r>
              <a:rPr lang="en-GB" b="1" dirty="0" smtClean="0">
                <a:latin typeface="Trebuchet MS" panose="020B0603020202020204" pitchFamily="34" charset="0"/>
                <a:cs typeface="Arial" pitchFamily="34" charset="0"/>
              </a:rPr>
              <a:t> May 2017</a:t>
            </a:r>
          </a:p>
        </p:txBody>
      </p:sp>
      <p:sp>
        <p:nvSpPr>
          <p:cNvPr id="21" name="Oval 20"/>
          <p:cNvSpPr/>
          <p:nvPr/>
        </p:nvSpPr>
        <p:spPr>
          <a:xfrm>
            <a:off x="7596336" y="3212976"/>
            <a:ext cx="79208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FBI Corporat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FBI Corporate Template">
    <a:majorFont>
      <a:latin typeface="Arial"/>
      <a:ea typeface="Osaka"/>
      <a:cs typeface=""/>
    </a:majorFont>
    <a:minorFont>
      <a:latin typeface="Arial"/>
      <a:ea typeface="Osak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677</Words>
  <Application>Microsoft Office PowerPoint</Application>
  <PresentationFormat>On-screen Show (4:3)</PresentationFormat>
  <Paragraphs>205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Osaka</vt:lpstr>
      <vt:lpstr>Tahoma</vt:lpstr>
      <vt:lpstr>Times New Roman</vt:lpstr>
      <vt:lpstr>Trebuchet MS</vt:lpstr>
      <vt:lpstr>Office Theme</vt:lpstr>
      <vt:lpstr>PowerPoint Presentation</vt:lpstr>
      <vt:lpstr>Driving grassland production and utilisation</vt:lpstr>
      <vt:lpstr>GrassCheck: Grass growth and quality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Grasscheck online</vt:lpstr>
      <vt:lpstr>Grasscheck next steps</vt:lpstr>
      <vt:lpstr>Summary</vt:lpstr>
    </vt:vector>
  </TitlesOfParts>
  <Company>IT Assist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Deborah McConnell</dc:creator>
  <cp:lastModifiedBy>Cliff Mason</cp:lastModifiedBy>
  <cp:revision>267</cp:revision>
  <dcterms:created xsi:type="dcterms:W3CDTF">2017-01-17T08:36:53Z</dcterms:created>
  <dcterms:modified xsi:type="dcterms:W3CDTF">2017-05-31T10:50:37Z</dcterms:modified>
</cp:coreProperties>
</file>