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7" r:id="rId2"/>
  </p:sldMasterIdLst>
  <p:notesMasterIdLst>
    <p:notesMasterId r:id="rId36"/>
  </p:notesMasterIdLst>
  <p:handoutMasterIdLst>
    <p:handoutMasterId r:id="rId37"/>
  </p:handoutMasterIdLst>
  <p:sldIdLst>
    <p:sldId id="325" r:id="rId3"/>
    <p:sldId id="283" r:id="rId4"/>
    <p:sldId id="291" r:id="rId5"/>
    <p:sldId id="286" r:id="rId6"/>
    <p:sldId id="292" r:id="rId7"/>
    <p:sldId id="293" r:id="rId8"/>
    <p:sldId id="294" r:id="rId9"/>
    <p:sldId id="295" r:id="rId10"/>
    <p:sldId id="287" r:id="rId11"/>
    <p:sldId id="296" r:id="rId12"/>
    <p:sldId id="288" r:id="rId13"/>
    <p:sldId id="289" r:id="rId14"/>
    <p:sldId id="297" r:id="rId15"/>
    <p:sldId id="299" r:id="rId16"/>
    <p:sldId id="300" r:id="rId17"/>
    <p:sldId id="301" r:id="rId18"/>
    <p:sldId id="302" r:id="rId19"/>
    <p:sldId id="305" r:id="rId20"/>
    <p:sldId id="304" r:id="rId21"/>
    <p:sldId id="303" r:id="rId22"/>
    <p:sldId id="306" r:id="rId23"/>
    <p:sldId id="311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7"/>
    <p:restoredTop sz="94672"/>
  </p:normalViewPr>
  <p:slideViewPr>
    <p:cSldViewPr snapToObjects="1">
      <p:cViewPr varScale="1">
        <p:scale>
          <a:sx n="111" d="100"/>
          <a:sy n="111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408"/>
    </p:cViewPr>
  </p:sorterViewPr>
  <p:notesViewPr>
    <p:cSldViewPr snapToObjects="1">
      <p:cViewPr varScale="1">
        <p:scale>
          <a:sx n="165" d="100"/>
          <a:sy n="165" d="100"/>
        </p:scale>
        <p:origin x="64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2F81CF-6D2A-164F-A8B1-644F083912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32B43-4AC3-E64F-8EB4-F8E8424E1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8459D-5C62-AC49-8C1B-0B346AF06EE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0952C-9883-F94C-B076-0696BCB818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8E6A2-1A06-2848-87EA-5D7335CB2B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0F025-144D-DD40-A4A4-F03EFA384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0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6F48-1745-B245-8840-37E3C7509EFB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6E542-60E5-154C-914E-5FEDB6DD8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D2402-A34B-49FC-B44E-E777948310E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24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0700" y="180001"/>
            <a:ext cx="2985655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FC43F-78F1-3646-A8F0-5AAF5DFE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5673216" cy="703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46" y="3356992"/>
            <a:ext cx="4515408" cy="3146936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379" y="620689"/>
            <a:ext cx="2870676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C136C-32F9-A54F-B293-6559D6192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76671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450" y="89378"/>
            <a:ext cx="7982904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450" y="984251"/>
            <a:ext cx="3953550" cy="5192713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  <a:latin typeface="+mn-lt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1714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B3E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6115" y="984143"/>
            <a:ext cx="3905239" cy="51928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32FF4F-7812-9D41-A90B-08C67D886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8B3563A-8EE8-BA47-9979-A5F91144200A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3AE81C-A666-8F4B-AA59-A822F48E32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4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450" y="89378"/>
            <a:ext cx="7982904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450" y="984251"/>
            <a:ext cx="3953550" cy="5192713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  <a:latin typeface="+mn-lt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1714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B3E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6116" y="984143"/>
            <a:ext cx="1890562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6116" y="3660097"/>
            <a:ext cx="1890562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0793" y="984143"/>
            <a:ext cx="1890562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0793" y="3660097"/>
            <a:ext cx="1890562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943E64-A852-5942-818A-09696C1C9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3726C2A-C1D6-8043-AB42-BF9D3A44B572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4DD999-F0BD-3040-B977-FEE2E73BCD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450" y="89379"/>
            <a:ext cx="7983183" cy="45248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450" y="5268091"/>
            <a:ext cx="7982904" cy="908873"/>
          </a:xfrm>
        </p:spPr>
        <p:txBody>
          <a:bodyPr numCol="2" spcCol="180000"/>
          <a:lstStyle>
            <a:lvl1pPr marL="171450" marR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  <a:latin typeface="+mn-lt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1714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B3E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74" y="4725144"/>
            <a:ext cx="7983180" cy="432007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BF175-B536-9545-BEFF-70CD438D27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2D30B3-57B2-5E49-82BB-D88BAC783AFE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77756-C57A-954B-8308-7BAC667E66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7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450" y="5268091"/>
            <a:ext cx="7982904" cy="908873"/>
          </a:xfrm>
        </p:spPr>
        <p:txBody>
          <a:bodyPr numCol="2" spcCol="180000"/>
          <a:lstStyle>
            <a:lvl1pPr marL="171450" marR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  <a:latin typeface="+mn-lt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1714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B3E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74" y="4725144"/>
            <a:ext cx="7983180" cy="432007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C7E26C9-5185-4D4E-82DC-A98466F6C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450" y="89378"/>
            <a:ext cx="1857230" cy="21874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637624E-4FCD-E547-BE88-9AA8026471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450" y="2434765"/>
            <a:ext cx="1857230" cy="217943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60341" y="89378"/>
            <a:ext cx="1857230" cy="21874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60341" y="2434765"/>
            <a:ext cx="1857230" cy="217943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02233" y="97153"/>
            <a:ext cx="1857230" cy="21874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02233" y="2442540"/>
            <a:ext cx="1857230" cy="217943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44124" y="97153"/>
            <a:ext cx="1857230" cy="21874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44124" y="2442540"/>
            <a:ext cx="1857230" cy="217943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0EABA6-EC0C-814C-9ACC-6B3BB225F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2BC8671B-02CD-8B4A-80E3-8CF9AB4F3A96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24DDBB-55A6-AB4A-AC69-E0DC41749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65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450" y="89379"/>
            <a:ext cx="7983183" cy="663209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6BF61-31E6-8047-BB7A-9259E6FD0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06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450" y="89378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60341" y="89378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02233" y="97153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44124" y="97153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8450" y="3525870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60341" y="3525870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2233" y="3533645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44124" y="3533645"/>
            <a:ext cx="1857230" cy="31878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E46B1C-CC89-7B4B-8793-62C6A46FF6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3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BCA025-DE4F-1542-8697-BA8FF7D99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9289032" cy="703727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87" y="1228241"/>
            <a:ext cx="8037627" cy="4240786"/>
          </a:xfrm>
        </p:spPr>
        <p:txBody>
          <a:bodyPr anchor="ctr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12" y="616058"/>
            <a:ext cx="3917122" cy="571814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Department If Required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4AEE13-8BA8-0948-80A8-1748CBF9EC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76671"/>
            <a:ext cx="1981200" cy="711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415A61-7222-F24C-B606-8F2950E6E697}"/>
              </a:ext>
            </a:extLst>
          </p:cNvPr>
          <p:cNvCxnSpPr>
            <a:cxnSpLocks/>
          </p:cNvCxnSpPr>
          <p:nvPr userDrawn="1"/>
        </p:nvCxnSpPr>
        <p:spPr>
          <a:xfrm>
            <a:off x="553187" y="6453336"/>
            <a:ext cx="80439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07743779-691D-9747-B761-426E917BB5A9}"/>
              </a:ext>
            </a:extLst>
          </p:cNvPr>
          <p:cNvSpPr txBox="1">
            <a:spLocks/>
          </p:cNvSpPr>
          <p:nvPr userDrawn="1"/>
        </p:nvSpPr>
        <p:spPr>
          <a:xfrm>
            <a:off x="553187" y="6028176"/>
            <a:ext cx="6984777" cy="432048"/>
          </a:xfrm>
          <a:prstGeom prst="rect">
            <a:avLst/>
          </a:prstGeom>
        </p:spPr>
        <p:txBody>
          <a:bodyPr vert="horz" lIns="90000" tIns="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1200" dirty="0"/>
              <a:t>Making Sense of Changing Seas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E17046-DF40-1940-90CC-3FD646E8EC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2292" y="6135143"/>
            <a:ext cx="2043382" cy="204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EDEB3C-2CD1-1B49-BB97-70AECF6BCC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3568" y="6550097"/>
            <a:ext cx="15748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B1D1-2E27-42A8-8944-842EF63D6924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DCF8-CC5F-4E60-A320-0A166B49E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43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B1D1-2E27-42A8-8944-842EF63D6924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DCF8-CC5F-4E60-A320-0A166B49E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338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CFF6BEC-031F-8E4F-8A50-6E1E0490FE97}"/>
              </a:ext>
            </a:extLst>
          </p:cNvPr>
          <p:cNvSpPr/>
          <p:nvPr userDrawn="1"/>
        </p:nvSpPr>
        <p:spPr>
          <a:xfrm>
            <a:off x="180000" y="-171000"/>
            <a:ext cx="9144528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903D4-E16D-2E4E-A843-6F4954D73E12}"/>
              </a:ext>
            </a:extLst>
          </p:cNvPr>
          <p:cNvSpPr/>
          <p:nvPr userDrawn="1"/>
        </p:nvSpPr>
        <p:spPr>
          <a:xfrm>
            <a:off x="5580000" y="-171000"/>
            <a:ext cx="90000" cy="72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6DE78F-852C-4144-877A-00E8B7790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012" y="444256"/>
            <a:ext cx="3072603" cy="920045"/>
          </a:xfrm>
          <a:prstGeom prst="rect">
            <a:avLst/>
          </a:prstGeom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1335" y="-161654"/>
            <a:ext cx="3643193" cy="7190654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0" y="1364301"/>
            <a:ext cx="4734088" cy="5139626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4088" y="620687"/>
            <a:ext cx="1800000" cy="576000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44276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0700" y="180001"/>
            <a:ext cx="2985655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A9B44C-AB21-D74B-A762-90285717C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5673216" cy="703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46" y="3356992"/>
            <a:ext cx="4515408" cy="238760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646" y="5836668"/>
            <a:ext cx="4515408" cy="667261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Presentation Subtitle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379" y="620689"/>
            <a:ext cx="2870676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28CC2-4513-D548-B577-0D9BD16AE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76671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0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2F85810-FA83-F74B-835D-56F9BF55D537}"/>
              </a:ext>
            </a:extLst>
          </p:cNvPr>
          <p:cNvSpPr/>
          <p:nvPr userDrawn="1"/>
        </p:nvSpPr>
        <p:spPr>
          <a:xfrm>
            <a:off x="180000" y="-161873"/>
            <a:ext cx="9144528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5C2BA-3BC3-3B49-9EA4-79C661FE38DB}"/>
              </a:ext>
            </a:extLst>
          </p:cNvPr>
          <p:cNvSpPr/>
          <p:nvPr userDrawn="1"/>
        </p:nvSpPr>
        <p:spPr>
          <a:xfrm>
            <a:off x="5580000" y="-171000"/>
            <a:ext cx="90000" cy="72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49BF7-FB37-9F42-8351-53C5EB0BA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012" y="444256"/>
            <a:ext cx="3072603" cy="920045"/>
          </a:xfrm>
          <a:prstGeom prst="rect">
            <a:avLst/>
          </a:prstGeom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0000" y="-171000"/>
            <a:ext cx="3654528" cy="720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1" y="1364301"/>
            <a:ext cx="4734088" cy="4380289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001" y="5836666"/>
            <a:ext cx="4734088" cy="667261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/ Presenter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4089" y="616279"/>
            <a:ext cx="1800000" cy="576000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84071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BCB82C-36C9-4946-87BB-1FA09D52BCC4}"/>
              </a:ext>
            </a:extLst>
          </p:cNvPr>
          <p:cNvSpPr/>
          <p:nvPr userDrawn="1"/>
        </p:nvSpPr>
        <p:spPr>
          <a:xfrm>
            <a:off x="180000" y="-171000"/>
            <a:ext cx="9144528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4B317D-A3AF-E947-9A0E-18B353E6A202}"/>
              </a:ext>
            </a:extLst>
          </p:cNvPr>
          <p:cNvSpPr/>
          <p:nvPr userDrawn="1"/>
        </p:nvSpPr>
        <p:spPr>
          <a:xfrm>
            <a:off x="5580000" y="-171000"/>
            <a:ext cx="90000" cy="72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7B64A6-3E02-194A-BECA-0A0674F65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012" y="444256"/>
            <a:ext cx="3072603" cy="920045"/>
          </a:xfrm>
          <a:prstGeom prst="rect">
            <a:avLst/>
          </a:prstGeom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3080" y="-165240"/>
            <a:ext cx="3651448" cy="719424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323" y="1364301"/>
            <a:ext cx="4734088" cy="38442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337" y="5301147"/>
            <a:ext cx="4734088" cy="44338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4088" y="616279"/>
            <a:ext cx="1800000" cy="576000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616" y="5837177"/>
            <a:ext cx="4733795" cy="6667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242379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B7BDB2-565B-9245-8418-15BC495F4E61}"/>
              </a:ext>
            </a:extLst>
          </p:cNvPr>
          <p:cNvSpPr/>
          <p:nvPr userDrawn="1"/>
        </p:nvSpPr>
        <p:spPr>
          <a:xfrm>
            <a:off x="180000" y="-167408"/>
            <a:ext cx="9144528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7A5F7-548C-2F46-87D2-0AD70B21B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012" y="444256"/>
            <a:ext cx="3072603" cy="9200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2E0CD7-8873-5543-8469-F793F0AB1FF4}"/>
              </a:ext>
            </a:extLst>
          </p:cNvPr>
          <p:cNvSpPr/>
          <p:nvPr userDrawn="1"/>
        </p:nvSpPr>
        <p:spPr>
          <a:xfrm>
            <a:off x="3846627" y="-171000"/>
            <a:ext cx="90000" cy="72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9952" y="-174591"/>
            <a:ext cx="4824048" cy="7203592"/>
          </a:xfrm>
        </p:spPr>
        <p:txBody>
          <a:bodyPr anchor="ctr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21515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0"/>
            <a:ext cx="8640000" cy="81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000" y="908720"/>
            <a:ext cx="8640000" cy="54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8BCB7-A9B4-CC4B-8D2C-DD7AFEF80004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71D68-5572-0A4D-A8F2-0F748E34CBD2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5BC420C-1192-CF46-AB8E-7EA0EC568FCA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09DA75-5A60-7649-8B70-427B386BD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2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-337"/>
            <a:ext cx="8640000" cy="81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907627"/>
            <a:ext cx="8640000" cy="5400000"/>
          </a:xfrm>
        </p:spPr>
        <p:txBody>
          <a:bodyPr numCol="2" spcCol="180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B37865-98D8-934D-B1F4-64134D00A72B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5EEA17-6C86-5647-B743-1D77FCEF4ACB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495EB3F-BBC6-9344-9675-83FCD8C0CEF4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D9FF3F-6DA8-4649-8EB4-07E0D6DE48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68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0"/>
            <a:ext cx="8640000" cy="81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000" y="908720"/>
            <a:ext cx="8640000" cy="5400000"/>
          </a:xfrm>
        </p:spPr>
        <p:txBody>
          <a:bodyPr numCol="3" spcCol="180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5CD4D8-3CFD-1C4D-8B8D-FDA60313CF22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93E03C-88E4-5A44-B7FE-67BC74177D0F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3DED4B7-C55B-4942-9FF3-D3798D39865E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E5255-064F-1A46-BBB9-2CAE034D0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65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0"/>
            <a:ext cx="8640000" cy="81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2000" y="880607"/>
            <a:ext cx="3600000" cy="54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24000" y="885975"/>
            <a:ext cx="4968000" cy="539463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93E4B3-84E5-6745-B6A8-77524BCA7C56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91336-A4C8-884A-9EE2-EB75949AEAED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A0FF3FD-B57E-1D46-B4C1-33B886890064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8A6A1E-3E0F-9940-9D13-5623D6DD7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77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0"/>
            <a:ext cx="8640000" cy="81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2000" y="885048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24000" y="900576"/>
            <a:ext cx="4968000" cy="538252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000" y="3583103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52000" y="885048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52000" y="3583103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8E7E62-9C8C-8242-A142-C403FCB3EEF9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339FE-6912-7C43-AAF5-37124C8A2BE5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581D0AE-D056-0846-A455-48BDB2686E88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61B584-E85E-AD42-8813-B3EF4D2E3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1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0"/>
            <a:ext cx="8640000" cy="810000"/>
          </a:xfrm>
        </p:spPr>
        <p:txBody>
          <a:bodyPr/>
          <a:lstStyle>
            <a:lvl1pPr>
              <a:defRPr sz="180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2000" y="885975"/>
            <a:ext cx="4968000" cy="539463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2000" y="880607"/>
            <a:ext cx="3600000" cy="54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882F82-AB7E-EF43-A855-F74F7D935BA5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A397E-FAA1-0B48-BC0C-77B7F0BED621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C0ED0FA-1278-5545-A272-97DA96FC3D90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937931-D2EC-6644-9999-A0BCC1DD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20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0"/>
            <a:ext cx="8640000" cy="81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2000" y="892817"/>
            <a:ext cx="4968000" cy="541978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2000" y="892817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2000" y="3612609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92000" y="892817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92000" y="3612609"/>
            <a:ext cx="1800000" cy="27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AC1162-571B-A04A-91B5-F9DF6F6884CC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F926A2-CAA6-1643-A31D-BF7D38BBB2C8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D99C57E-06FB-EE4F-AF8F-7DDF1C74FB2C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7E5F0E-5A2B-8349-805F-7C8311508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9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0700" y="180001"/>
            <a:ext cx="2985655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D1F16-757F-E244-BABD-FF18F508A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5673216" cy="703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46" y="2820962"/>
            <a:ext cx="4515408" cy="238760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646" y="5301208"/>
            <a:ext cx="4515408" cy="44338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Insert Presentation Subtitle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379" y="620689"/>
            <a:ext cx="2870676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2925" y="5837238"/>
            <a:ext cx="4515129" cy="6667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Presenter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DE4EC-17DD-7E49-8DA1-2811D97F84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76671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8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0000" y="-170999"/>
            <a:ext cx="8787600" cy="468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2000" y="5356097"/>
            <a:ext cx="8640000" cy="908873"/>
          </a:xfrm>
        </p:spPr>
        <p:txBody>
          <a:bodyPr numCol="2" spcCol="18000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4572549"/>
            <a:ext cx="8640000" cy="72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8B234D-4F43-7E47-8EF0-D1BCE7733B2E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7747B-DE89-A444-B7FA-43D9F9414F3D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643F06A-ACA2-D84A-BA01-34CCB95491E8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EB1B5-4C85-1440-AE76-CC3EDBF54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19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2000" y="5356097"/>
            <a:ext cx="8640000" cy="908873"/>
          </a:xfrm>
        </p:spPr>
        <p:txBody>
          <a:bodyPr numCol="2" spcCol="18000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accent2"/>
                </a:solidFill>
              </a:defRPr>
            </a:lvl2pPr>
            <a:lvl3pPr>
              <a:defRPr sz="1200" baseline="0">
                <a:solidFill>
                  <a:schemeClr val="accent3"/>
                </a:solidFill>
                <a:latin typeface="+mn-lt"/>
              </a:defRPr>
            </a:lvl3pPr>
            <a:lvl4pPr>
              <a:defRPr sz="1200" baseline="0">
                <a:solidFill>
                  <a:schemeClr val="accent2"/>
                </a:solidFill>
              </a:defRPr>
            </a:lvl4pPr>
            <a:lvl5pPr>
              <a:defRPr sz="12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4572548"/>
            <a:ext cx="8640000" cy="720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C7E26C9-5185-4D4E-82DC-A98466F6C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000" y="-171000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637624E-4FCD-E547-BE88-9AA8026471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0000" y="2168999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62573" y="-171000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62573" y="2168999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45146" y="-171000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45146" y="2168999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27720" y="-171000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27720" y="2168999"/>
            <a:ext cx="2235600" cy="234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655FC0-E0AB-0341-8549-E3D97D868455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2C211D-E883-4744-8D45-1AE1FD908F03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A8206AE1-A18D-DD4A-A64D-F20FED7747E9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5"/>
            <a:ext cx="430864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2F4657-7901-BB46-8C37-D386E0CFC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672" y="6543038"/>
            <a:ext cx="1228696" cy="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0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0000" y="-171000"/>
            <a:ext cx="8784000" cy="7199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4C3F2F-78FC-5D48-AC18-1ADC7F0853E0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DFB51-50E3-CE48-A209-4064791B3402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4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368" y="-161081"/>
            <a:ext cx="2235600" cy="36036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63356" y="-171000"/>
            <a:ext cx="2235600" cy="36036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46344" y="-171000"/>
            <a:ext cx="2235600" cy="36036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29333" y="-171000"/>
            <a:ext cx="2235600" cy="36036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368" y="3413345"/>
            <a:ext cx="22356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63356" y="3413345"/>
            <a:ext cx="22356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46344" y="3413345"/>
            <a:ext cx="22356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29333" y="3413345"/>
            <a:ext cx="22356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398115-E74A-3D48-A26B-8CD69AAAFD56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9C5AD1-6B2F-3E4B-9DF4-B99539C88A60}"/>
              </a:ext>
            </a:extLst>
          </p:cNvPr>
          <p:cNvSpPr/>
          <p:nvPr userDrawn="1"/>
        </p:nvSpPr>
        <p:spPr>
          <a:xfrm flipH="1">
            <a:off x="8964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79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D6431A-75E3-F145-ACDA-1FBB6452B2BF}"/>
              </a:ext>
            </a:extLst>
          </p:cNvPr>
          <p:cNvSpPr/>
          <p:nvPr userDrawn="1"/>
        </p:nvSpPr>
        <p:spPr>
          <a:xfrm>
            <a:off x="180000" y="-171000"/>
            <a:ext cx="907252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D579D4-7DD0-4A45-9208-C03344FC1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012" y="444256"/>
            <a:ext cx="3072603" cy="9200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898A52-883A-F34A-9A8A-E7D2DB8EC7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472" y="6437769"/>
            <a:ext cx="2043382" cy="20433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688" y="1364301"/>
            <a:ext cx="7953446" cy="4955046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12" y="699259"/>
            <a:ext cx="3917122" cy="571814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Department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C8415-BC59-8E4E-ACEE-037BD97400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9146" y="6549230"/>
            <a:ext cx="1229222" cy="1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F3115-4084-5E4B-9F3D-A106AE49E7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9862" y="-81839"/>
            <a:ext cx="5886654" cy="703727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508" y="1228241"/>
            <a:ext cx="4749942" cy="4240787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5160B-F225-7548-B5D0-B91402A1EB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76671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450" y="89378"/>
            <a:ext cx="7982904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450" y="984250"/>
            <a:ext cx="7982904" cy="519271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50E52-45D7-1449-965F-063ABA83D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7B76781-1980-6F49-8CCC-8682BE54017D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5FBE4D-298B-BA4F-AB22-68A9EF92283B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57C1D4E-CCEB-4148-AEC0-9A160FFD1C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74" y="89378"/>
            <a:ext cx="7983180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450" y="984250"/>
            <a:ext cx="7982904" cy="5192713"/>
          </a:xfrm>
        </p:spPr>
        <p:txBody>
          <a:bodyPr numCol="2" spcCol="18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0B5A3-54D1-0244-82B5-393DA48EA404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26DE99-F35C-384E-9DE8-43DBD1AAF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216F461-E00F-0943-B954-C86637A48F7A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B7E4AC-5163-5C49-8519-1E615B7DF8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450" y="89378"/>
            <a:ext cx="7982904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450" y="984249"/>
            <a:ext cx="7982904" cy="5192713"/>
          </a:xfrm>
        </p:spPr>
        <p:txBody>
          <a:bodyPr numCol="3" spcCol="18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1524EE-4B79-6F46-8293-E3F3FDE2B9BF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EBA236-C61D-D949-A353-323D7B9C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7D0A076-EE14-A14F-8427-374FBC17C9E3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64FF68-0F87-6146-BCA0-06F546BBAF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450" y="89378"/>
            <a:ext cx="7982904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450" y="984143"/>
            <a:ext cx="3817744" cy="519251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984251"/>
            <a:ext cx="4029075" cy="5192713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  <a:latin typeface="+mn-lt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1714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B3E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4B36842-D48A-164F-9F52-3EDBC2972A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C13BB73-BB8B-4B41-B98E-72BC406F5027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077289-A7C2-9D45-B7B6-989540BB4B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018" y="89378"/>
            <a:ext cx="7936336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451" y="984143"/>
            <a:ext cx="1847316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984251"/>
            <a:ext cx="4029075" cy="5192713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  <a:latin typeface="+mn-lt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2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aseline="0">
                <a:solidFill>
                  <a:schemeClr val="accent3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1714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B3E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618450" y="6453336"/>
            <a:ext cx="790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451" y="3660097"/>
            <a:ext cx="1847316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5225" y="984143"/>
            <a:ext cx="1847316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95225" y="3660097"/>
            <a:ext cx="1847316" cy="25168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FF0B0-778F-794D-862A-7D1EFD8BC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16" y="-81839"/>
            <a:ext cx="615161" cy="7037275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C0C5EB2-4011-D943-BE49-84003C5EE31D}"/>
              </a:ext>
            </a:extLst>
          </p:cNvPr>
          <p:cNvSpPr txBox="1">
            <a:spLocks/>
          </p:cNvSpPr>
          <p:nvPr userDrawn="1"/>
        </p:nvSpPr>
        <p:spPr>
          <a:xfrm>
            <a:off x="542647" y="6493719"/>
            <a:ext cx="3000653" cy="21754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5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 | British Oceanographic Data Centre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38A554-C2BF-354C-A639-1E9FA59933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4886" y="6595135"/>
            <a:ext cx="940664" cy="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46" y="89378"/>
            <a:ext cx="8058708" cy="720000"/>
          </a:xfrm>
          <a:prstGeom prst="rect">
            <a:avLst/>
          </a:prstGeom>
        </p:spPr>
        <p:txBody>
          <a:bodyPr vert="horz" lIns="90000" tIns="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646" y="980728"/>
            <a:ext cx="8058708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3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9" r:id="rId3"/>
    <p:sldLayoutId id="2147483656" r:id="rId4"/>
    <p:sldLayoutId id="2147483651" r:id="rId5"/>
    <p:sldLayoutId id="2147483653" r:id="rId6"/>
    <p:sldLayoutId id="2147483654" r:id="rId7"/>
    <p:sldLayoutId id="2147483650" r:id="rId8"/>
    <p:sldLayoutId id="2147483661" r:id="rId9"/>
    <p:sldLayoutId id="2147483652" r:id="rId10"/>
    <p:sldLayoutId id="2147483662" r:id="rId11"/>
    <p:sldLayoutId id="2147483655" r:id="rId12"/>
    <p:sldLayoutId id="2147483663" r:id="rId13"/>
    <p:sldLayoutId id="2147483657" r:id="rId14"/>
    <p:sldLayoutId id="2147483664" r:id="rId15"/>
    <p:sldLayoutId id="2147483658" r:id="rId16"/>
    <p:sldLayoutId id="2147483665" r:id="rId17"/>
    <p:sldLayoutId id="2147483666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600" kern="120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6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46" y="89378"/>
            <a:ext cx="8058708" cy="720000"/>
          </a:xfrm>
          <a:prstGeom prst="rect">
            <a:avLst/>
          </a:prstGeom>
        </p:spPr>
        <p:txBody>
          <a:bodyPr vert="horz" lIns="90000" tIns="0" rIns="9144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646" y="980728"/>
            <a:ext cx="8058708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2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9" Type="http://schemas.openxmlformats.org/officeDocument/2006/relationships/image" Target="../media/image52.pn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34" Type="http://schemas.openxmlformats.org/officeDocument/2006/relationships/image" Target="../media/image47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png"/><Relationship Id="rId19" Type="http://schemas.openxmlformats.org/officeDocument/2006/relationships/image" Target="../media/image32.jpe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pn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F8CEA9-BFAB-3644-8B90-1B9D5BE89D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Infrastructures: European and Global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000" dirty="0"/>
              <a:t>Mark Hebden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British Oceanographic Data Centre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39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4" y="200151"/>
            <a:ext cx="6634575" cy="3587644"/>
          </a:xfrm>
          <a:prstGeom prst="rect">
            <a:avLst/>
          </a:prstGeom>
        </p:spPr>
      </p:pic>
      <p:sp>
        <p:nvSpPr>
          <p:cNvPr id="5" name="Ellipse 6"/>
          <p:cNvSpPr/>
          <p:nvPr/>
        </p:nvSpPr>
        <p:spPr>
          <a:xfrm>
            <a:off x="3063564" y="5035250"/>
            <a:ext cx="3637337" cy="130758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e 8"/>
          <p:cNvGrpSpPr/>
          <p:nvPr/>
        </p:nvGrpSpPr>
        <p:grpSpPr>
          <a:xfrm>
            <a:off x="3321297" y="5152144"/>
            <a:ext cx="2981288" cy="1120789"/>
            <a:chOff x="1124000" y="4365104"/>
            <a:chExt cx="2655912" cy="936104"/>
          </a:xfrm>
        </p:grpSpPr>
        <p:sp>
          <p:nvSpPr>
            <p:cNvPr id="7" name="Organigramme : Disque magnétique 9"/>
            <p:cNvSpPr/>
            <p:nvPr/>
          </p:nvSpPr>
          <p:spPr>
            <a:xfrm>
              <a:off x="1124000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rganigramme : Disque magnétique 10"/>
            <p:cNvSpPr/>
            <p:nvPr/>
          </p:nvSpPr>
          <p:spPr>
            <a:xfrm>
              <a:off x="1276400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rganigramme : Disque magnétique 11"/>
            <p:cNvSpPr/>
            <p:nvPr/>
          </p:nvSpPr>
          <p:spPr>
            <a:xfrm>
              <a:off x="142880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rganigramme : Disque magnétique 12"/>
            <p:cNvSpPr/>
            <p:nvPr/>
          </p:nvSpPr>
          <p:spPr>
            <a:xfrm>
              <a:off x="1581200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rganigramme : Disque magnétique 13"/>
            <p:cNvSpPr/>
            <p:nvPr/>
          </p:nvSpPr>
          <p:spPr>
            <a:xfrm>
              <a:off x="1733600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rganigramme : Disque magnétique 14"/>
            <p:cNvSpPr/>
            <p:nvPr/>
          </p:nvSpPr>
          <p:spPr>
            <a:xfrm>
              <a:off x="1886000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rganigramme : Disque magnétique 15"/>
            <p:cNvSpPr/>
            <p:nvPr/>
          </p:nvSpPr>
          <p:spPr>
            <a:xfrm>
              <a:off x="2038400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rganigramme : Disque magnétique 16"/>
            <p:cNvSpPr/>
            <p:nvPr/>
          </p:nvSpPr>
          <p:spPr>
            <a:xfrm>
              <a:off x="2218420" y="486860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rganigramme : Disque magnétique 17"/>
            <p:cNvSpPr/>
            <p:nvPr/>
          </p:nvSpPr>
          <p:spPr>
            <a:xfrm>
              <a:off x="2411760" y="486916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rganigramme : Disque magnétique 18"/>
            <p:cNvSpPr/>
            <p:nvPr/>
          </p:nvSpPr>
          <p:spPr>
            <a:xfrm>
              <a:off x="2555776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rganigramme : Disque magnétique 19"/>
            <p:cNvSpPr/>
            <p:nvPr/>
          </p:nvSpPr>
          <p:spPr>
            <a:xfrm>
              <a:off x="2699792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rganigramme : Disque magnétique 20"/>
            <p:cNvSpPr/>
            <p:nvPr/>
          </p:nvSpPr>
          <p:spPr>
            <a:xfrm>
              <a:off x="2843808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rganigramme : Disque magnétique 21"/>
            <p:cNvSpPr/>
            <p:nvPr/>
          </p:nvSpPr>
          <p:spPr>
            <a:xfrm>
              <a:off x="2987824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rganigramme : Disque magnétique 22"/>
            <p:cNvSpPr/>
            <p:nvPr/>
          </p:nvSpPr>
          <p:spPr>
            <a:xfrm>
              <a:off x="313184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rganigramme : Disque magnétique 23"/>
            <p:cNvSpPr/>
            <p:nvPr/>
          </p:nvSpPr>
          <p:spPr>
            <a:xfrm>
              <a:off x="3275856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rganigramme : Disque magnétique 24"/>
            <p:cNvSpPr/>
            <p:nvPr/>
          </p:nvSpPr>
          <p:spPr>
            <a:xfrm>
              <a:off x="3419872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AutoShape 105"/>
          <p:cNvSpPr>
            <a:spLocks noChangeArrowheads="1"/>
          </p:cNvSpPr>
          <p:nvPr/>
        </p:nvSpPr>
        <p:spPr bwMode="auto">
          <a:xfrm rot="5400000">
            <a:off x="3906811" y="4624954"/>
            <a:ext cx="1783329" cy="244133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24" name="AutoShape 105"/>
          <p:cNvSpPr>
            <a:spLocks noChangeArrowheads="1"/>
          </p:cNvSpPr>
          <p:nvPr/>
        </p:nvSpPr>
        <p:spPr bwMode="auto">
          <a:xfrm rot="4660136">
            <a:off x="4334859" y="4492003"/>
            <a:ext cx="1600204" cy="244133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25" name="AutoShape 105"/>
          <p:cNvSpPr>
            <a:spLocks noChangeArrowheads="1"/>
          </p:cNvSpPr>
          <p:nvPr/>
        </p:nvSpPr>
        <p:spPr bwMode="auto">
          <a:xfrm rot="6247243">
            <a:off x="3629352" y="4494668"/>
            <a:ext cx="1574803" cy="244133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26" name="AutoShape 105"/>
          <p:cNvSpPr>
            <a:spLocks noChangeArrowheads="1"/>
          </p:cNvSpPr>
          <p:nvPr/>
        </p:nvSpPr>
        <p:spPr bwMode="auto">
          <a:xfrm rot="7205937">
            <a:off x="3279967" y="4357915"/>
            <a:ext cx="1561547" cy="244133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27" name="AutoShape 105"/>
          <p:cNvSpPr>
            <a:spLocks noChangeArrowheads="1"/>
          </p:cNvSpPr>
          <p:nvPr/>
        </p:nvSpPr>
        <p:spPr bwMode="auto">
          <a:xfrm rot="3322095">
            <a:off x="4744426" y="4350248"/>
            <a:ext cx="1640714" cy="244133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53973" y="4423854"/>
            <a:ext cx="226542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CDI (Common Data Index)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1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7128792" cy="500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7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735746" y="1412776"/>
            <a:ext cx="8280400" cy="476438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SeaDataNet</a:t>
            </a:r>
            <a:r>
              <a:rPr lang="en-US" dirty="0" smtClean="0"/>
              <a:t> members are participating in many EU projects in which the </a:t>
            </a:r>
            <a:r>
              <a:rPr lang="en-US" dirty="0" err="1" smtClean="0"/>
              <a:t>SeaDataNet</a:t>
            </a:r>
            <a:r>
              <a:rPr lang="en-US" dirty="0" smtClean="0"/>
              <a:t> infrastructure and standards are adopted and further developed </a:t>
            </a:r>
          </a:p>
          <a:p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57" y="2702135"/>
            <a:ext cx="18097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eo-seas-logo.gif (5.0 K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532" y="4145356"/>
            <a:ext cx="9794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90" y="2702135"/>
            <a:ext cx="12969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866" y="5366431"/>
            <a:ext cx="22145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46" y="3965602"/>
            <a:ext cx="147161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ésultat de recherche d'images pour &quot;blacksea scene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2" y="2764618"/>
            <a:ext cx="883929" cy="8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87" y="3313675"/>
            <a:ext cx="9620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06" y="4684657"/>
            <a:ext cx="147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46" y="4780356"/>
            <a:ext cx="1312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387340" y="494850"/>
            <a:ext cx="7324673" cy="492443"/>
          </a:xfrm>
        </p:spPr>
        <p:txBody>
          <a:bodyPr>
            <a:normAutofit/>
          </a:bodyPr>
          <a:lstStyle/>
          <a:p>
            <a:r>
              <a:rPr lang="en-US" altLang="en-US" b="1" dirty="0" err="1" smtClean="0"/>
              <a:t>SeaDataNet</a:t>
            </a:r>
            <a:r>
              <a:rPr lang="en-US" altLang="en-US" b="1" dirty="0" smtClean="0"/>
              <a:t> partners in many projects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441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472608" cy="492443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b="1" dirty="0" err="1" smtClean="0"/>
              <a:t>SeaDataNet</a:t>
            </a:r>
            <a:r>
              <a:rPr lang="en-US" altLang="en-US" sz="2400" b="1" dirty="0" smtClean="0"/>
              <a:t> cooperation </a:t>
            </a:r>
            <a:endParaRPr lang="en-GB" sz="2400" b="1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55576" y="908720"/>
            <a:ext cx="8280400" cy="504056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b="1" dirty="0" smtClean="0"/>
              <a:t>Copernicus Marine Environmental Monitoring Services (CMEMS):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providing long-term archives and data management standards.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MoU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describing cooperation and synergy options, in particular with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CMEMS-INSTAC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en-GB" altLang="en-US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altLang="en-US" b="1" dirty="0" smtClean="0"/>
              <a:t>Marine Strategy Framework Directive (MSFD): </a:t>
            </a:r>
            <a:r>
              <a:rPr lang="en-GB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providing infrastructure, standards and data collections for several indicators</a:t>
            </a:r>
            <a:endParaRPr lang="en-GB" altLang="en-US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altLang="en-US" b="1" dirty="0" smtClean="0"/>
              <a:t>Large ocean monitoring systems (</a:t>
            </a:r>
            <a:r>
              <a:rPr lang="en-GB" altLang="en-US" b="1" dirty="0" err="1" smtClean="0"/>
              <a:t>EuroGOOS</a:t>
            </a:r>
            <a:r>
              <a:rPr lang="en-GB" altLang="en-US" b="1" dirty="0" smtClean="0"/>
              <a:t>, </a:t>
            </a:r>
            <a:r>
              <a:rPr lang="en-GB" altLang="en-US" b="1" dirty="0" err="1" smtClean="0"/>
              <a:t>AtlantOS</a:t>
            </a:r>
            <a:r>
              <a:rPr lang="en-GB" altLang="en-US" b="1" dirty="0" smtClean="0"/>
              <a:t>, Euro-ARGO, JERICO-Next, ..): </a:t>
            </a:r>
            <a:r>
              <a:rPr lang="en-GB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providing standards and validation + long-term archiving services as integrator </a:t>
            </a:r>
          </a:p>
          <a:p>
            <a:r>
              <a:rPr lang="en-GB" altLang="en-US" b="1" dirty="0" smtClean="0"/>
              <a:t>Ocean Data Interoperability Platform (ODIP): </a:t>
            </a:r>
            <a:r>
              <a:rPr lang="en-GB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exploring and demonstrating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common standards and interoperability with leading data management infrastructures in USA and Australia</a:t>
            </a:r>
          </a:p>
          <a:p>
            <a:r>
              <a:rPr lang="en-GB" altLang="en-US" b="1" dirty="0" smtClean="0"/>
              <a:t>GEOSS - </a:t>
            </a:r>
            <a:r>
              <a:rPr lang="en-GB" altLang="en-US" b="1" dirty="0" err="1" smtClean="0"/>
              <a:t>EuroGEOSS</a:t>
            </a:r>
            <a:r>
              <a:rPr lang="en-GB" altLang="en-US" b="1" dirty="0" smtClean="0"/>
              <a:t>: 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Serving the GEOSS portal with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SeaDataNet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in-situ data collections from large community of European data holders (&gt; 100 data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 &gt;600 data originators)</a:t>
            </a:r>
          </a:p>
          <a:p>
            <a:r>
              <a:rPr lang="en-GB" altLang="en-US" b="1" dirty="0" smtClean="0"/>
              <a:t>European Open Science Cloud (EOSC)</a:t>
            </a:r>
            <a:r>
              <a:rPr lang="en-GB" altLang="en-US" dirty="0" smtClean="0"/>
              <a:t>: </a:t>
            </a:r>
            <a:r>
              <a:rPr lang="en-GB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shaping the pilot Blue Cloud</a:t>
            </a:r>
          </a:p>
        </p:txBody>
      </p:sp>
    </p:spTree>
    <p:extLst>
      <p:ext uri="{BB962C8B-B14F-4D97-AF65-F5344CB8AC3E}">
        <p14:creationId xmlns:p14="http://schemas.microsoft.com/office/powerpoint/2010/main" val="31680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5048"/>
            <a:ext cx="4022924" cy="108998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68" y="1700810"/>
            <a:ext cx="1213681" cy="390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1561" y="1772816"/>
            <a:ext cx="691276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600"/>
              </a:lnSpc>
              <a:spcAft>
                <a:spcPts val="900"/>
              </a:spcAft>
            </a:pPr>
            <a:r>
              <a:rPr lang="en-GB" dirty="0" smtClean="0">
                <a:solidFill>
                  <a:schemeClr val="tx2"/>
                </a:solidFill>
              </a:rPr>
              <a:t>Initiative of EU DG MARE, driven by Marine Knowledge 2020 Strategy and Blue Growth</a:t>
            </a:r>
            <a:endParaRPr lang="en-GB" sz="2400" dirty="0" smtClean="0"/>
          </a:p>
          <a:p>
            <a:pPr marL="342900" indent="-342900">
              <a:lnSpc>
                <a:spcPts val="2600"/>
              </a:lnSpc>
              <a:spcAft>
                <a:spcPts val="900"/>
              </a:spcAft>
            </a:pPr>
            <a:r>
              <a:rPr lang="en-GB" dirty="0" smtClean="0">
                <a:solidFill>
                  <a:schemeClr val="tx2"/>
                </a:solidFill>
              </a:rPr>
              <a:t>A network of organisations supported by the EU’s integrated maritime policy. Work together to observe the sea, process data to international standards and make freely available  as </a:t>
            </a:r>
            <a:r>
              <a:rPr lang="en-GB" b="1" dirty="0" smtClean="0">
                <a:solidFill>
                  <a:schemeClr val="tx2"/>
                </a:solidFill>
              </a:rPr>
              <a:t>interoperable data layers and data products</a:t>
            </a:r>
          </a:p>
          <a:p>
            <a:pPr marL="342900" indent="-342900">
              <a:lnSpc>
                <a:spcPts val="2600"/>
              </a:lnSpc>
              <a:spcAft>
                <a:spcPts val="900"/>
              </a:spcAft>
            </a:pPr>
            <a:r>
              <a:rPr lang="en-GB" dirty="0" smtClean="0">
                <a:solidFill>
                  <a:schemeClr val="tx2"/>
                </a:solidFill>
              </a:rPr>
              <a:t>“Collect once and use many times” </a:t>
            </a:r>
          </a:p>
          <a:p>
            <a:pPr marL="342900" indent="-342900">
              <a:lnSpc>
                <a:spcPts val="2600"/>
              </a:lnSpc>
              <a:spcAft>
                <a:spcPts val="900"/>
              </a:spcAft>
            </a:pPr>
            <a:r>
              <a:rPr lang="en-GB" dirty="0" err="1" smtClean="0">
                <a:solidFill>
                  <a:schemeClr val="tx2"/>
                </a:solidFill>
              </a:rPr>
              <a:t>SeaDataNet</a:t>
            </a:r>
            <a:r>
              <a:rPr lang="en-GB" dirty="0" smtClean="0">
                <a:solidFill>
                  <a:schemeClr val="tx2"/>
                </a:solidFill>
              </a:rPr>
              <a:t> qualified as a leading infrastructure for the </a:t>
            </a:r>
            <a:r>
              <a:rPr lang="en-GB" dirty="0" err="1" smtClean="0">
                <a:solidFill>
                  <a:schemeClr val="tx2"/>
                </a:solidFill>
              </a:rPr>
              <a:t>EMODnet</a:t>
            </a:r>
            <a:r>
              <a:rPr lang="en-GB" dirty="0" smtClean="0">
                <a:solidFill>
                  <a:schemeClr val="tx2"/>
                </a:solidFill>
              </a:rPr>
              <a:t> data management component and is driving several thematic portals from the start in 2008</a:t>
            </a:r>
          </a:p>
          <a:p>
            <a:pPr marL="342900" indent="-342900">
              <a:lnSpc>
                <a:spcPts val="2600"/>
              </a:lnSpc>
              <a:spcAft>
                <a:spcPts val="900"/>
              </a:spcAft>
            </a:pPr>
            <a:endParaRPr lang="en-GB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9144000" cy="500681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5472608" cy="492443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b="1" dirty="0" err="1" smtClean="0"/>
              <a:t>EMODnet</a:t>
            </a:r>
            <a:r>
              <a:rPr lang="en-US" altLang="en-US" sz="2400" b="1" dirty="0" smtClean="0"/>
              <a:t> thematic portals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243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704856" cy="523220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smtClean="0"/>
              <a:t>CDI service as driver for portals</a:t>
            </a: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719888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8173460" cy="46085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4624" y="620688"/>
            <a:ext cx="3459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/>
              <a:t>EMODnet</a:t>
            </a:r>
            <a:r>
              <a:rPr lang="en-GB" sz="2400" b="1" dirty="0"/>
              <a:t> Physics</a:t>
            </a:r>
          </a:p>
        </p:txBody>
      </p:sp>
    </p:spTree>
    <p:extLst>
      <p:ext uri="{BB962C8B-B14F-4D97-AF65-F5344CB8AC3E}">
        <p14:creationId xmlns:p14="http://schemas.microsoft.com/office/powerpoint/2010/main" val="242145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44" y="-30409"/>
            <a:ext cx="7982904" cy="720000"/>
          </a:xfrm>
        </p:spPr>
        <p:txBody>
          <a:bodyPr/>
          <a:lstStyle/>
          <a:p>
            <a:pPr algn="ctr"/>
            <a:r>
              <a:rPr lang="en-GB" sz="2400" b="1" dirty="0"/>
              <a:t>Pillars under </a:t>
            </a:r>
            <a:r>
              <a:rPr lang="en-GB" sz="2400" b="1" dirty="0" err="1"/>
              <a:t>EMODnet</a:t>
            </a:r>
            <a:r>
              <a:rPr lang="en-GB" sz="2400" b="1" dirty="0"/>
              <a:t> Physics 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562759" y="1066466"/>
            <a:ext cx="6560264" cy="540059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latin typeface="+mj-lt"/>
              </a:rPr>
              <a:t>European Global Ocean Observing System</a:t>
            </a:r>
          </a:p>
          <a:p>
            <a:r>
              <a:rPr lang="en-US" sz="1400" dirty="0" smtClean="0">
                <a:latin typeface="+mj-lt"/>
              </a:rPr>
              <a:t>Association of agencies to further develop operational oceanography in European Sea areas and adjacent oceans</a:t>
            </a:r>
          </a:p>
          <a:p>
            <a:r>
              <a:rPr lang="en-US" sz="1400" dirty="0" smtClean="0">
                <a:latin typeface="+mj-lt"/>
              </a:rPr>
              <a:t>Component Regional Ocean Observing Systems (ROOSs) responsible for collection of in situ data.</a:t>
            </a:r>
            <a:endParaRPr lang="en-US" sz="1400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 smtClean="0">
                <a:latin typeface="+mj-lt"/>
              </a:rPr>
              <a:t>Copernicus Marine Environment Monitoring System (CMEMS)</a:t>
            </a:r>
          </a:p>
          <a:p>
            <a:r>
              <a:rPr lang="en-US" sz="1400" dirty="0" smtClean="0">
                <a:latin typeface="+mj-lt"/>
              </a:rPr>
              <a:t>Operational service responding to emerging issues in environmental, business and scientific sectors. </a:t>
            </a:r>
          </a:p>
          <a:p>
            <a:r>
              <a:rPr lang="en-US" sz="1400" dirty="0" smtClean="0">
                <a:latin typeface="+mj-lt"/>
              </a:rPr>
              <a:t>Analyses and forecasting using satellite/in situ observations</a:t>
            </a:r>
          </a:p>
          <a:p>
            <a:r>
              <a:rPr lang="en-US" sz="1400" dirty="0" smtClean="0">
                <a:latin typeface="+mj-lt"/>
              </a:rPr>
              <a:t>Operates the In Site Thematic Assembly Centre (CMEMS-INSTAC) packaging observations from </a:t>
            </a:r>
            <a:r>
              <a:rPr lang="en-US" sz="1400" dirty="0" err="1" smtClean="0">
                <a:latin typeface="+mj-lt"/>
              </a:rPr>
              <a:t>EuroGOOS</a:t>
            </a:r>
            <a:r>
              <a:rPr lang="en-US" sz="1400" dirty="0" smtClean="0">
                <a:latin typeface="+mj-lt"/>
              </a:rPr>
              <a:t> ROOSs into </a:t>
            </a:r>
            <a:r>
              <a:rPr lang="en-US" sz="1400" dirty="0" err="1" smtClean="0">
                <a:latin typeface="+mj-lt"/>
              </a:rPr>
              <a:t>QC’d</a:t>
            </a:r>
            <a:r>
              <a:rPr lang="en-US" sz="1400" dirty="0" smtClean="0">
                <a:latin typeface="+mj-lt"/>
              </a:rPr>
              <a:t> data collections - forecasting services, validation processes and downstream NRT applications.</a:t>
            </a:r>
          </a:p>
          <a:p>
            <a:pPr marL="0" indent="0">
              <a:buNone/>
            </a:pPr>
            <a:r>
              <a:rPr lang="en-US" sz="1400" b="1" dirty="0" err="1" smtClean="0">
                <a:latin typeface="+mj-lt"/>
              </a:rPr>
              <a:t>SeaDataNet</a:t>
            </a:r>
            <a:endParaRPr lang="en-US" sz="1400" b="1" dirty="0" smtClean="0">
              <a:latin typeface="+mj-lt"/>
            </a:endParaRPr>
          </a:p>
          <a:p>
            <a:r>
              <a:rPr lang="en-US" sz="1400" dirty="0">
                <a:latin typeface="+mj-lt"/>
              </a:rPr>
              <a:t>P</a:t>
            </a:r>
            <a:r>
              <a:rPr lang="en-US" sz="1400" dirty="0" smtClean="0">
                <a:latin typeface="+mj-lt"/>
              </a:rPr>
              <a:t>an-European marine data management infrastructure and network of NODCs</a:t>
            </a:r>
            <a:endParaRPr lang="en-US" sz="1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4" y="1746084"/>
            <a:ext cx="1872200" cy="629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6" y="3861048"/>
            <a:ext cx="1559256" cy="875133"/>
          </a:xfrm>
          <a:prstGeom prst="rect">
            <a:avLst/>
          </a:prstGeom>
        </p:spPr>
      </p:pic>
      <p:pic>
        <p:nvPicPr>
          <p:cNvPr id="8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5" y="5617671"/>
            <a:ext cx="1365415" cy="6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77" y="0"/>
            <a:ext cx="9352287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E394-8F06-5A41-8B03-1F007BD5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8450" y="984250"/>
            <a:ext cx="4745638" cy="5192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European</a:t>
            </a:r>
          </a:p>
          <a:p>
            <a:r>
              <a:rPr lang="en-GB" dirty="0" err="1" smtClean="0"/>
              <a:t>SeaDataNet</a:t>
            </a:r>
            <a:r>
              <a:rPr lang="en-GB" dirty="0" smtClean="0"/>
              <a:t> infrastructure </a:t>
            </a:r>
          </a:p>
          <a:p>
            <a:pPr marL="0" indent="0">
              <a:buNone/>
            </a:pPr>
            <a:r>
              <a:rPr lang="en-GB" dirty="0" smtClean="0"/>
              <a:t>(SEA-SEARCH &gt; </a:t>
            </a:r>
            <a:r>
              <a:rPr lang="en-GB" dirty="0" err="1" smtClean="0"/>
              <a:t>SeaDataNet</a:t>
            </a:r>
            <a:r>
              <a:rPr lang="en-GB" dirty="0" smtClean="0"/>
              <a:t> &gt; </a:t>
            </a:r>
            <a:r>
              <a:rPr lang="en-GB" dirty="0" err="1" smtClean="0"/>
              <a:t>SeaDataCloud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GB" dirty="0" smtClean="0"/>
              <a:t>Metadata to data to cloud</a:t>
            </a:r>
          </a:p>
          <a:p>
            <a:r>
              <a:rPr lang="en-GB" dirty="0" smtClean="0"/>
              <a:t>Linkage with other European data infrastructures e.g. </a:t>
            </a:r>
            <a:r>
              <a:rPr lang="en-GB" dirty="0" err="1" smtClean="0"/>
              <a:t>EMODnet</a:t>
            </a:r>
            <a:r>
              <a:rPr lang="en-GB" dirty="0" smtClean="0"/>
              <a:t>, Copernicus Marine Environment Monitoring System (CMEMS), </a:t>
            </a:r>
            <a:r>
              <a:rPr lang="en-GB" dirty="0" err="1" smtClean="0"/>
              <a:t>EuroGOOS</a:t>
            </a:r>
            <a:endParaRPr lang="en-GB" dirty="0" smtClean="0"/>
          </a:p>
          <a:p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Global</a:t>
            </a:r>
          </a:p>
          <a:p>
            <a:r>
              <a:rPr lang="en-GB" dirty="0" smtClean="0"/>
              <a:t>IOC/IODE – ICES – IHO – WMO – ISC - RDA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96" y="1278024"/>
            <a:ext cx="1612701" cy="747554"/>
          </a:xfrm>
          <a:prstGeom prst="rect">
            <a:avLst/>
          </a:prstGeom>
        </p:spPr>
      </p:pic>
      <p:pic>
        <p:nvPicPr>
          <p:cNvPr id="16" name="Picture 1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52" y="2527376"/>
            <a:ext cx="1924197" cy="521347"/>
          </a:xfrm>
          <a:prstGeom prst="rect">
            <a:avLst/>
          </a:prstGeom>
        </p:spPr>
      </p:pic>
      <p:pic>
        <p:nvPicPr>
          <p:cNvPr id="29" name="Picture 28" descr="Intergovernmental Oceanographic Commissi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65990"/>
            <a:ext cx="1550866" cy="8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797152"/>
            <a:ext cx="1694882" cy="677953"/>
          </a:xfrm>
          <a:prstGeom prst="rect">
            <a:avLst/>
          </a:prstGeom>
        </p:spPr>
      </p:pic>
      <p:pic>
        <p:nvPicPr>
          <p:cNvPr id="32" name="Picture 2" descr="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873438"/>
            <a:ext cx="2492402" cy="60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b="1" dirty="0" smtClean="0"/>
              <a:t>Principle data flow</a:t>
            </a:r>
            <a:endParaRPr lang="en-GB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Mobilise ‘sleeping’ data to serve ‘Blue Society’</a:t>
            </a:r>
          </a:p>
          <a:p>
            <a:endParaRPr lang="en-GB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8460432" cy="294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7" y="1563429"/>
            <a:ext cx="8325406" cy="467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2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b="1" dirty="0" smtClean="0"/>
              <a:t>Workflow in practice…</a:t>
            </a: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571A4-FBC0-4283-8F53-929C21ECA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7040132" cy="4929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0" y="1772816"/>
            <a:ext cx="8776184" cy="4714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4208" y="690575"/>
            <a:ext cx="255378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09EFF"/>
                </a:solidFill>
              </a:rPr>
              <a:t>Example: </a:t>
            </a:r>
          </a:p>
          <a:p>
            <a:r>
              <a:rPr lang="en-US" b="1" dirty="0">
                <a:solidFill>
                  <a:srgbClr val="109EFF"/>
                </a:solidFill>
              </a:rPr>
              <a:t>Marine Scotland</a:t>
            </a:r>
          </a:p>
          <a:p>
            <a:r>
              <a:rPr lang="en-US" b="1" dirty="0">
                <a:solidFill>
                  <a:srgbClr val="109EFF"/>
                </a:solidFill>
              </a:rPr>
              <a:t>Science cruises:</a:t>
            </a:r>
          </a:p>
          <a:p>
            <a:r>
              <a:rPr lang="en-US" b="1" dirty="0">
                <a:solidFill>
                  <a:srgbClr val="00B050"/>
                </a:solidFill>
              </a:rPr>
              <a:t>Data now in</a:t>
            </a:r>
          </a:p>
          <a:p>
            <a:r>
              <a:rPr lang="en-US" b="1" dirty="0" err="1">
                <a:solidFill>
                  <a:srgbClr val="00B050"/>
                </a:solidFill>
              </a:rPr>
              <a:t>SeaDataNet</a:t>
            </a:r>
            <a:r>
              <a:rPr lang="en-US" b="1" dirty="0">
                <a:solidFill>
                  <a:srgbClr val="00B050"/>
                </a:solidFill>
              </a:rPr>
              <a:t>,</a:t>
            </a:r>
          </a:p>
          <a:p>
            <a:r>
              <a:rPr lang="en-US" b="1" dirty="0">
                <a:solidFill>
                  <a:srgbClr val="00B050"/>
                </a:solidFill>
              </a:rPr>
              <a:t>feeding </a:t>
            </a:r>
            <a:r>
              <a:rPr lang="en-US" b="1" dirty="0" err="1">
                <a:solidFill>
                  <a:srgbClr val="00B050"/>
                </a:solidFill>
              </a:rPr>
              <a:t>EMODnet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1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972" y="-34290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/>
              <a:t>International/Intergovernmental Organisations</a:t>
            </a:r>
          </a:p>
        </p:txBody>
      </p:sp>
      <p:pic>
        <p:nvPicPr>
          <p:cNvPr id="3" name="Picture 2" descr="Intergovernmental Oceanographic Commissi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56792"/>
            <a:ext cx="1872208" cy="10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1" y="3084491"/>
            <a:ext cx="2376264" cy="950505"/>
          </a:xfrm>
          <a:prstGeom prst="rect">
            <a:avLst/>
          </a:prstGeom>
        </p:spPr>
      </p:pic>
      <p:sp>
        <p:nvSpPr>
          <p:cNvPr id="5" name="AutoShape 2" descr="International Science Counc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6" y="5412401"/>
            <a:ext cx="3362354" cy="9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02119"/>
            <a:ext cx="3073524" cy="102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72673"/>
            <a:ext cx="4974176" cy="12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51089"/>
            <a:ext cx="2397948" cy="19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6006" y="3960694"/>
            <a:ext cx="37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cs typeface="Arial" panose="020B0604020202020204" pitchFamily="34" charset="0"/>
              </a:rPr>
              <a:t>International Council for the Exploration of the Sea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6612" y="1655521"/>
            <a:ext cx="286825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dirty="0" smtClean="0"/>
              <a:t>Intergovernmental Oceanographic Commission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1546" y="1508732"/>
            <a:ext cx="4740461" cy="136815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2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490066"/>
          </a:xfrm>
        </p:spPr>
        <p:txBody>
          <a:bodyPr>
            <a:normAutofit/>
          </a:bodyPr>
          <a:lstStyle/>
          <a:p>
            <a:r>
              <a:rPr lang="en-GB" b="1" dirty="0"/>
              <a:t>International/Intergovernmental </a:t>
            </a:r>
            <a:r>
              <a:rPr lang="en-GB" b="1" dirty="0" smtClean="0"/>
              <a:t>Organisations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30" y="871167"/>
            <a:ext cx="8229600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/>
              <a:t>Intergovernmental Oceanographic Commission (IOC)</a:t>
            </a:r>
          </a:p>
          <a:p>
            <a:pPr lvl="0">
              <a:lnSpc>
                <a:spcPts val="1700"/>
              </a:lnSpc>
            </a:pPr>
            <a:r>
              <a:rPr lang="en-GB" sz="1400" dirty="0">
                <a:solidFill>
                  <a:srgbClr val="0070C0"/>
                </a:solidFill>
              </a:rPr>
              <a:t>International Oceanographic Data and Information Exchange (IODE</a:t>
            </a:r>
            <a:r>
              <a:rPr lang="en-GB" sz="1400" dirty="0" smtClean="0">
                <a:solidFill>
                  <a:srgbClr val="0070C0"/>
                </a:solidFill>
              </a:rPr>
              <a:t>)</a:t>
            </a:r>
          </a:p>
          <a:p>
            <a:pPr lvl="0">
              <a:lnSpc>
                <a:spcPts val="1700"/>
              </a:lnSpc>
            </a:pPr>
            <a:r>
              <a:rPr lang="en-GB" sz="1400" dirty="0" smtClean="0">
                <a:solidFill>
                  <a:srgbClr val="0070C0"/>
                </a:solidFill>
              </a:rPr>
              <a:t>Global Ocean Observing System (GOOS)</a:t>
            </a:r>
            <a:endParaRPr lang="en-GB" sz="1400" dirty="0">
              <a:solidFill>
                <a:srgbClr val="0070C0"/>
              </a:solidFill>
            </a:endParaRPr>
          </a:p>
          <a:p>
            <a:pPr marL="0" indent="0">
              <a:spcBef>
                <a:spcPts val="1000"/>
              </a:spcBef>
              <a:buNone/>
            </a:pPr>
            <a:r>
              <a:rPr lang="en-GB" sz="1400" b="1" dirty="0" smtClean="0"/>
              <a:t>IOC-WMO </a:t>
            </a:r>
            <a:endParaRPr lang="en-GB" sz="1400" b="1" dirty="0"/>
          </a:p>
          <a:p>
            <a:pPr lvl="0">
              <a:lnSpc>
                <a:spcPts val="1700"/>
              </a:lnSpc>
            </a:pPr>
            <a:r>
              <a:rPr lang="en-GB" sz="1400" dirty="0">
                <a:solidFill>
                  <a:srgbClr val="0070C0"/>
                </a:solidFill>
              </a:rPr>
              <a:t>Joint Technical Committee on Oceanography and Marine Meteorology (JCOMM)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GB" sz="1400" b="1" dirty="0" smtClean="0"/>
              <a:t>IOC-IHO </a:t>
            </a:r>
            <a:r>
              <a:rPr lang="en-GB" sz="1400" b="1" dirty="0"/>
              <a:t>– GEBCO</a:t>
            </a:r>
          </a:p>
          <a:p>
            <a:pPr lvl="0">
              <a:lnSpc>
                <a:spcPts val="1700"/>
              </a:lnSpc>
            </a:pPr>
            <a:r>
              <a:rPr lang="en-GB" sz="1400" dirty="0" smtClean="0">
                <a:solidFill>
                  <a:srgbClr val="0070C0"/>
                </a:solidFill>
              </a:rPr>
              <a:t>Guiding Committee</a:t>
            </a:r>
          </a:p>
          <a:p>
            <a:pPr>
              <a:lnSpc>
                <a:spcPts val="1700"/>
              </a:lnSpc>
            </a:pPr>
            <a:r>
              <a:rPr lang="en-GB" sz="1400" dirty="0" smtClean="0">
                <a:solidFill>
                  <a:srgbClr val="0070C0"/>
                </a:solidFill>
              </a:rPr>
              <a:t>Seabed2030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GB" sz="1400" b="1" dirty="0" smtClean="0"/>
              <a:t>International </a:t>
            </a:r>
            <a:r>
              <a:rPr lang="en-GB" sz="1400" b="1" dirty="0"/>
              <a:t>Council for the Exploration of the Sea (ICES) </a:t>
            </a:r>
          </a:p>
          <a:p>
            <a:pPr lvl="0">
              <a:lnSpc>
                <a:spcPts val="1700"/>
              </a:lnSpc>
            </a:pPr>
            <a:r>
              <a:rPr lang="en-GB" sz="1400" dirty="0" smtClean="0">
                <a:solidFill>
                  <a:srgbClr val="0070C0"/>
                </a:solidFill>
              </a:rPr>
              <a:t>Data Portals</a:t>
            </a:r>
          </a:p>
          <a:p>
            <a:pPr lvl="0">
              <a:lnSpc>
                <a:spcPts val="1700"/>
              </a:lnSpc>
            </a:pPr>
            <a:r>
              <a:rPr lang="en-GB" sz="1400" dirty="0" smtClean="0">
                <a:solidFill>
                  <a:srgbClr val="0070C0"/>
                </a:solidFill>
              </a:rPr>
              <a:t>Data </a:t>
            </a:r>
            <a:r>
              <a:rPr lang="en-GB" sz="1400" dirty="0">
                <a:solidFill>
                  <a:srgbClr val="0070C0"/>
                </a:solidFill>
              </a:rPr>
              <a:t>and Information Group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GB" sz="1400" dirty="0"/>
              <a:t> </a:t>
            </a:r>
            <a:r>
              <a:rPr lang="en-GB" sz="1400" b="1" dirty="0" smtClean="0"/>
              <a:t>International </a:t>
            </a:r>
            <a:r>
              <a:rPr lang="en-GB" sz="1400" b="1" dirty="0"/>
              <a:t>Science Council</a:t>
            </a:r>
          </a:p>
          <a:p>
            <a:pPr lvl="0">
              <a:lnSpc>
                <a:spcPts val="1700"/>
              </a:lnSpc>
            </a:pPr>
            <a:r>
              <a:rPr lang="en-GB" sz="1400" dirty="0">
                <a:solidFill>
                  <a:srgbClr val="0070C0"/>
                </a:solidFill>
              </a:rPr>
              <a:t>World Data </a:t>
            </a:r>
            <a:r>
              <a:rPr lang="en-GB" sz="1400" dirty="0" smtClean="0">
                <a:solidFill>
                  <a:srgbClr val="0070C0"/>
                </a:solidFill>
              </a:rPr>
              <a:t>System (WDS) and WDS International </a:t>
            </a:r>
            <a:r>
              <a:rPr lang="en-GB" sz="1400" dirty="0">
                <a:solidFill>
                  <a:srgbClr val="0070C0"/>
                </a:solidFill>
              </a:rPr>
              <a:t>Technology Office (ITO) </a:t>
            </a:r>
          </a:p>
          <a:p>
            <a:pPr lvl="0">
              <a:lnSpc>
                <a:spcPts val="1700"/>
              </a:lnSpc>
            </a:pPr>
            <a:r>
              <a:rPr lang="en-GB" sz="1400" dirty="0">
                <a:solidFill>
                  <a:srgbClr val="0070C0"/>
                </a:solidFill>
              </a:rPr>
              <a:t>Scientific Committee on Oceanic Research (SCOR)</a:t>
            </a:r>
          </a:p>
          <a:p>
            <a:pPr lvl="0">
              <a:lnSpc>
                <a:spcPts val="1700"/>
              </a:lnSpc>
            </a:pPr>
            <a:r>
              <a:rPr lang="en-GB" sz="1400" dirty="0">
                <a:solidFill>
                  <a:srgbClr val="0070C0"/>
                </a:solidFill>
              </a:rPr>
              <a:t>Scientific Committee on Antarctic Research (SCAR) </a:t>
            </a:r>
            <a:endParaRPr lang="en-GB" sz="1400" dirty="0" smtClean="0">
              <a:solidFill>
                <a:srgbClr val="0070C0"/>
              </a:solidFill>
            </a:endParaRPr>
          </a:p>
          <a:p>
            <a:pPr marL="0" lvl="0" indent="0">
              <a:spcBef>
                <a:spcPts val="1000"/>
              </a:spcBef>
              <a:buNone/>
            </a:pPr>
            <a:r>
              <a:rPr lang="en-GB" sz="1400" b="1" dirty="0" smtClean="0"/>
              <a:t>Research Data Alliance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5174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-2286"/>
            <a:ext cx="6281373" cy="1143000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Intergovernmental Oceanographic Commission of UNESCO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01" y="3227430"/>
            <a:ext cx="8229600" cy="3363047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Established </a:t>
            </a:r>
            <a:r>
              <a:rPr lang="en-GB" sz="1800" dirty="0">
                <a:solidFill>
                  <a:schemeClr val="tx1"/>
                </a:solidFill>
              </a:rPr>
              <a:t>in </a:t>
            </a:r>
            <a:r>
              <a:rPr lang="en-GB" sz="1800" dirty="0" smtClean="0">
                <a:solidFill>
                  <a:schemeClr val="tx1"/>
                </a:solidFill>
              </a:rPr>
              <a:t>1960</a:t>
            </a:r>
          </a:p>
          <a:p>
            <a:pPr marL="342900" lvl="1" indent="-34290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Promotes </a:t>
            </a:r>
            <a:r>
              <a:rPr lang="en-GB" sz="1800" dirty="0">
                <a:solidFill>
                  <a:schemeClr val="tx1"/>
                </a:solidFill>
              </a:rPr>
              <a:t>international </a:t>
            </a:r>
            <a:r>
              <a:rPr lang="en-GB" sz="1800" dirty="0" smtClean="0">
                <a:solidFill>
                  <a:schemeClr val="tx1"/>
                </a:solidFill>
              </a:rPr>
              <a:t>cooperation and coordinates </a:t>
            </a:r>
            <a:r>
              <a:rPr lang="en-GB" sz="1800" dirty="0">
                <a:solidFill>
                  <a:schemeClr val="tx1"/>
                </a:solidFill>
              </a:rPr>
              <a:t>programmes </a:t>
            </a:r>
            <a:r>
              <a:rPr lang="en-GB" sz="1800" dirty="0" smtClean="0">
                <a:solidFill>
                  <a:schemeClr val="tx1"/>
                </a:solidFill>
              </a:rPr>
              <a:t>in:</a:t>
            </a:r>
          </a:p>
          <a:p>
            <a:pPr marL="74295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marine research </a:t>
            </a:r>
          </a:p>
          <a:p>
            <a:pPr marL="74295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 systems </a:t>
            </a:r>
          </a:p>
          <a:p>
            <a:pPr marL="74295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 (including data and information)</a:t>
            </a:r>
          </a:p>
          <a:p>
            <a:pPr marL="74295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hazard mitigation </a:t>
            </a:r>
          </a:p>
          <a:p>
            <a:pPr marL="74295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capacity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</a:t>
            </a: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To </a:t>
            </a:r>
            <a:r>
              <a:rPr lang="en-GB" sz="1800" dirty="0">
                <a:solidFill>
                  <a:schemeClr val="tx1"/>
                </a:solidFill>
              </a:rPr>
              <a:t>understand and effectively manage the resources of the ocean and coastal </a:t>
            </a:r>
            <a:r>
              <a:rPr lang="en-GB" sz="1800" dirty="0" smtClean="0">
                <a:solidFill>
                  <a:schemeClr val="tx1"/>
                </a:solidFill>
              </a:rPr>
              <a:t>areas</a:t>
            </a:r>
          </a:p>
          <a:p>
            <a:pPr marL="342900" lvl="1" indent="-342900">
              <a:lnSpc>
                <a:spcPts val="26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Contributing to the </a:t>
            </a:r>
            <a:r>
              <a:rPr lang="en-GB" sz="1800" dirty="0">
                <a:solidFill>
                  <a:schemeClr val="tx1"/>
                </a:solidFill>
              </a:rPr>
              <a:t>UN Decade of Ocean Science for Sustainable Development (2021-2030)</a:t>
            </a:r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3812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26408" y="1495419"/>
            <a:ext cx="8724834" cy="1666878"/>
            <a:chOff x="19910" y="1495422"/>
            <a:chExt cx="8724834" cy="166687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0" y="1495422"/>
              <a:ext cx="2190750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719" y="1495425"/>
              <a:ext cx="2190750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603" y="1495425"/>
              <a:ext cx="2190750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994" y="1495425"/>
              <a:ext cx="2190750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808" y="5661248"/>
            <a:ext cx="1340191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2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http://wa1.www.unesco.org/new/fileadmin/unesco/images/logo_en.gif;pva32db540426e0d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42432"/>
            <a:ext cx="1246377" cy="10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a2.www.unesco.org/new/fileadmin/MULTIMEDIA/HQ/SC/images/ioc-logo_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0" y="5842433"/>
            <a:ext cx="1246376" cy="10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odebanner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7544" y="250722"/>
            <a:ext cx="8229132" cy="1018037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159812" y="2575129"/>
            <a:ext cx="472044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 smtClean="0"/>
              <a:t>Over </a:t>
            </a:r>
            <a:r>
              <a:rPr lang="en-GB" sz="2000" dirty="0"/>
              <a:t>60 National Oceanographic Data </a:t>
            </a:r>
            <a:r>
              <a:rPr lang="en-GB" sz="2000" dirty="0" smtClean="0"/>
              <a:t>Centres (NODCs)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 smtClean="0"/>
              <a:t>30 Associate Data Units (ADUs)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 smtClean="0"/>
              <a:t>Ocean Biogeographic Information System (OBIS)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/>
              <a:t>Standards and best practices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 smtClean="0"/>
              <a:t>Global data projects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 smtClean="0"/>
              <a:t>Ocean Data Portal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 smtClean="0"/>
              <a:t>Regional Ocean Data and Information Networks (ODINs)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20000"/>
            </a:pPr>
            <a:r>
              <a:rPr lang="en-GB" sz="2000" dirty="0" smtClean="0"/>
              <a:t>Capacity Building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880252" y="2564904"/>
            <a:ext cx="3816424" cy="236993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2190" y="1296428"/>
            <a:ext cx="85582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ts val="3000"/>
              </a:lnSpc>
              <a:buSzPct val="120000"/>
            </a:pPr>
            <a:r>
              <a:rPr lang="en-GB" sz="2400" b="1" dirty="0"/>
              <a:t>… facilitate and promote the exchange of all marine data and information… </a:t>
            </a:r>
          </a:p>
        </p:txBody>
      </p:sp>
    </p:spTree>
    <p:extLst>
      <p:ext uri="{BB962C8B-B14F-4D97-AF65-F5344CB8AC3E}">
        <p14:creationId xmlns:p14="http://schemas.microsoft.com/office/powerpoint/2010/main" val="18066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42" y="-215084"/>
            <a:ext cx="8496944" cy="1143000"/>
          </a:xfrm>
        </p:spPr>
        <p:txBody>
          <a:bodyPr>
            <a:normAutofit/>
          </a:bodyPr>
          <a:lstStyle/>
          <a:p>
            <a:r>
              <a:rPr lang="en-GB" b="1" dirty="0" smtClean="0"/>
              <a:t>Ocean Biogeographic Information System (OBIS)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42" y="1196752"/>
            <a:ext cx="8229600" cy="518457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4400" dirty="0" smtClean="0"/>
              <a:t>A </a:t>
            </a:r>
            <a:r>
              <a:rPr lang="en-GB" sz="4400" dirty="0"/>
              <a:t>global open-access data and information clearing-house on marine biodiversity for science, conservation and sustainable </a:t>
            </a:r>
            <a:r>
              <a:rPr lang="en-GB" sz="4400" dirty="0" smtClean="0"/>
              <a:t>development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4400" dirty="0" smtClean="0"/>
              <a:t>Emanates </a:t>
            </a:r>
            <a:r>
              <a:rPr lang="en-GB" sz="4400" dirty="0"/>
              <a:t>from the Census of Marine Life (2000-2010) </a:t>
            </a:r>
            <a:endParaRPr lang="en-GB" sz="4400" dirty="0" smtClean="0"/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4400" dirty="0" smtClean="0"/>
              <a:t>Adopted </a:t>
            </a:r>
            <a:r>
              <a:rPr lang="en-GB" sz="4400" dirty="0"/>
              <a:t>as a project under IOC-UNESCO’s </a:t>
            </a:r>
            <a:r>
              <a:rPr lang="en-GB" sz="4400" dirty="0" smtClean="0"/>
              <a:t>IODE </a:t>
            </a:r>
            <a:r>
              <a:rPr lang="en-GB" sz="4400" dirty="0"/>
              <a:t>programme in </a:t>
            </a:r>
            <a:r>
              <a:rPr lang="en-GB" sz="4400" dirty="0" smtClean="0"/>
              <a:t>2009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4400" dirty="0"/>
              <a:t>More than 20 OBIS nodes around the world connect 500 institutions from 56 </a:t>
            </a:r>
            <a:r>
              <a:rPr lang="en-GB" sz="4400" dirty="0" smtClean="0"/>
              <a:t>countries</a:t>
            </a:r>
            <a:endParaRPr lang="en-GB" sz="4400" b="1" dirty="0" smtClean="0"/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4400" dirty="0" smtClean="0"/>
              <a:t>Provided </a:t>
            </a:r>
            <a:r>
              <a:rPr lang="en-GB" sz="4400" dirty="0"/>
              <a:t>over </a:t>
            </a:r>
            <a:r>
              <a:rPr lang="en-GB" sz="4400" dirty="0" smtClean="0"/>
              <a:t>58 </a:t>
            </a:r>
            <a:r>
              <a:rPr lang="en-GB" sz="4400" dirty="0"/>
              <a:t>million observations of nearly </a:t>
            </a:r>
            <a:r>
              <a:rPr lang="en-GB" sz="4400" dirty="0" smtClean="0"/>
              <a:t>130 </a:t>
            </a:r>
            <a:r>
              <a:rPr lang="en-GB" sz="4400" dirty="0"/>
              <a:t>000 marine species, from Bacteria to Whales, from the surface to 10 900 meters depth, and from the Tropics to the Poles. </a:t>
            </a:r>
            <a:endParaRPr lang="en-GB" sz="4400" dirty="0" smtClean="0"/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4400" dirty="0" smtClean="0"/>
              <a:t>Datasets </a:t>
            </a:r>
            <a:r>
              <a:rPr lang="en-GB" sz="4400" dirty="0"/>
              <a:t>are integrated so you can search and map them all seamlessly by species name, higher taxonomic level, geographic area, depth, time and environmental </a:t>
            </a:r>
            <a:r>
              <a:rPr lang="en-GB" sz="4400" dirty="0" smtClean="0"/>
              <a:t>parameters </a:t>
            </a:r>
            <a:endParaRPr lang="en-GB" sz="4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1"/>
            <a:ext cx="96957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5982"/>
            <a:ext cx="466736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75982"/>
            <a:ext cx="7668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 Global Ocean Observing System</a:t>
            </a:r>
            <a:endParaRPr lang="en-GB" sz="2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95" y="6049185"/>
            <a:ext cx="1325962" cy="8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67" y="6049185"/>
            <a:ext cx="1657168" cy="132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51" y="6065586"/>
            <a:ext cx="1532913" cy="81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64" y="6065586"/>
            <a:ext cx="771904" cy="10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6037"/>
            <a:ext cx="4301118" cy="504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1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44" y="116632"/>
            <a:ext cx="9229115" cy="652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401970"/>
            <a:ext cx="8640960" cy="1143000"/>
          </a:xfrm>
        </p:spPr>
        <p:txBody>
          <a:bodyPr>
            <a:normAutofit/>
          </a:bodyPr>
          <a:lstStyle/>
          <a:p>
            <a:r>
              <a:rPr lang="en-GB" b="1" dirty="0" smtClean="0"/>
              <a:t>General Bathymetric Chart of the Ocean (GEBCO)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655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2000" dirty="0" smtClean="0"/>
              <a:t>Aims </a:t>
            </a:r>
            <a:r>
              <a:rPr lang="en-GB" sz="2000" dirty="0"/>
              <a:t>to provide the most authoritative, publicly available bathymetry data sets for the world’s </a:t>
            </a:r>
            <a:r>
              <a:rPr lang="en-GB" sz="2000" dirty="0" smtClean="0"/>
              <a:t>oceans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2000" dirty="0" smtClean="0"/>
              <a:t>Initiated in 1903 - First Edition published in 1905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2000" dirty="0" smtClean="0"/>
              <a:t>Now under </a:t>
            </a:r>
            <a:r>
              <a:rPr lang="en-GB" sz="2000" dirty="0"/>
              <a:t>the joint auspices of </a:t>
            </a:r>
            <a:r>
              <a:rPr lang="en-GB" sz="2000" dirty="0" smtClean="0"/>
              <a:t>IHO and IOC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2000" dirty="0" smtClean="0"/>
              <a:t>Seabed2030 – funding from Nippon Foundation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2000" dirty="0" smtClean="0"/>
              <a:t>Aims </a:t>
            </a:r>
            <a:r>
              <a:rPr lang="en-GB" sz="2000" dirty="0"/>
              <a:t>to bring together all available bathymetric data to produce the definitive map of the world ocean floor by 2030 and make it available to all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56" y="4150591"/>
            <a:ext cx="4019744" cy="268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" y="4317990"/>
            <a:ext cx="2411760" cy="8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" y="5173156"/>
            <a:ext cx="1542104" cy="88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https://www.gebco.net/images/gebco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" y="6026953"/>
            <a:ext cx="1553525" cy="8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87" y="4317989"/>
            <a:ext cx="2551644" cy="253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4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66" cy="6858000"/>
          </a:xfrm>
          <a:prstGeom prst="rect">
            <a:avLst/>
          </a:prstGeom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4788024" y="1824019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Fixed buoys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7532197" y="2804301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Profilers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6516216" y="2366736"/>
            <a:ext cx="12192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Oceanographic vessels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206760" y="1628800"/>
            <a:ext cx="1465262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Commercial ships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4178424" y="4193367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Sea elephants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6808788" y="4090973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Gliders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5148064" y="5237100"/>
            <a:ext cx="1219200" cy="38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Sea –floor observatories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7456488" y="6104533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</a:t>
            </a: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ubmarines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267744" y="2550887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HF Radar 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4942681" y="3080929"/>
            <a:ext cx="1219200" cy="2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Fishing vessels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120552" y="6217063"/>
            <a:ext cx="1219200" cy="2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b="1" dirty="0" smtClean="0">
                <a:solidFill>
                  <a:srgbClr val="FD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Sea bottom</a:t>
            </a:r>
            <a:endParaRPr lang="en-US" sz="600" dirty="0" smtClean="0">
              <a:solidFill>
                <a:srgbClr val="FDFE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120552" y="3068960"/>
            <a:ext cx="1219200" cy="2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b="1" dirty="0" smtClean="0">
                <a:solidFill>
                  <a:srgbClr val="FD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Surface</a:t>
            </a:r>
            <a:endParaRPr lang="en-US" sz="600" dirty="0" smtClean="0">
              <a:solidFill>
                <a:srgbClr val="FDFE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120552" y="4829020"/>
            <a:ext cx="1219200" cy="2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b="1" dirty="0" smtClean="0">
                <a:solidFill>
                  <a:srgbClr val="FD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Water column</a:t>
            </a:r>
            <a:endParaRPr lang="en-US" sz="600" dirty="0" smtClean="0">
              <a:solidFill>
                <a:srgbClr val="FDFE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7529264" y="651801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Satellites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2195736" y="1135981"/>
            <a:ext cx="12192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2" tIns="9601" rIns="19202" bIns="9601">
            <a:spAutoFit/>
          </a:bodyPr>
          <a:lstStyle>
            <a:lvl1pPr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2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lanes</a:t>
            </a:r>
            <a:endParaRPr lang="en-US" sz="6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1974974" y="29850"/>
            <a:ext cx="634144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551A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Acquisition of marine data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Espace réservé du numéro de diapositive 2"/>
          <p:cNvSpPr txBox="1">
            <a:spLocks/>
          </p:cNvSpPr>
          <p:nvPr/>
        </p:nvSpPr>
        <p:spPr>
          <a:xfrm>
            <a:off x="8027988" y="6415088"/>
            <a:ext cx="693737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BA9F4DE-DE8D-46E1-9AEB-D13FB67AF32B}" type="slidenum">
              <a:rPr lang="fr-FR" altLang="en-US" smtClean="0"/>
              <a:pPr>
                <a:defRPr/>
              </a:pPr>
              <a:t>3</a:t>
            </a:fld>
            <a:r>
              <a:rPr lang="fr-FR" altLang="en-US" smtClean="0"/>
              <a:t>/37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9370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49" y="-296862"/>
            <a:ext cx="8568952" cy="1143000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International Council for the Exploration of the Sea (ICES)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908"/>
            <a:ext cx="8229600" cy="5069160"/>
          </a:xfrm>
        </p:spPr>
        <p:txBody>
          <a:bodyPr>
            <a:normAutofit fontScale="62500" lnSpcReduction="20000"/>
          </a:bodyPr>
          <a:lstStyle/>
          <a:p>
            <a:r>
              <a:rPr lang="en-GB" sz="2600" dirty="0" smtClean="0"/>
              <a:t>Intergovernmental </a:t>
            </a:r>
            <a:r>
              <a:rPr lang="en-GB" sz="2600" dirty="0"/>
              <a:t>marine science organization, meeting societal needs for impartial evidence on the state and sustainable use of our seas and </a:t>
            </a:r>
            <a:r>
              <a:rPr lang="en-GB" sz="2600" dirty="0" smtClean="0"/>
              <a:t>oceans set up in 1902</a:t>
            </a:r>
          </a:p>
          <a:p>
            <a:r>
              <a:rPr lang="en-GB" sz="2600" dirty="0" smtClean="0"/>
              <a:t>Well-established data centre</a:t>
            </a:r>
          </a:p>
          <a:p>
            <a:r>
              <a:rPr lang="en-US" sz="2600" dirty="0" smtClean="0"/>
              <a:t>Provides </a:t>
            </a:r>
            <a:r>
              <a:rPr lang="en-US" sz="2600" dirty="0"/>
              <a:t>marine data services to ICES member countries, expert groups, </a:t>
            </a:r>
            <a:r>
              <a:rPr lang="en-US" sz="2600" dirty="0" smtClean="0"/>
              <a:t>HELCOM </a:t>
            </a:r>
            <a:r>
              <a:rPr lang="en-US" sz="2600" dirty="0"/>
              <a:t>and </a:t>
            </a:r>
            <a:r>
              <a:rPr lang="en-US" sz="2600" dirty="0" smtClean="0"/>
              <a:t>OSPAR, EEA) and </a:t>
            </a:r>
            <a:r>
              <a:rPr lang="en-US" sz="2600" dirty="0"/>
              <a:t>various other European projects and biodiversity portals</a:t>
            </a:r>
            <a:endParaRPr lang="en-GB" sz="2600" dirty="0" smtClean="0"/>
          </a:p>
          <a:p>
            <a:r>
              <a:rPr lang="en-GB" sz="2600" dirty="0" smtClean="0"/>
              <a:t>Large </a:t>
            </a:r>
            <a:r>
              <a:rPr lang="en-GB" sz="2600" dirty="0"/>
              <a:t>dataset </a:t>
            </a:r>
            <a:r>
              <a:rPr lang="en-GB" sz="2600" dirty="0" smtClean="0"/>
              <a:t>collections organised </a:t>
            </a:r>
            <a:r>
              <a:rPr lang="en-US" sz="2600" dirty="0" smtClean="0"/>
              <a:t>around </a:t>
            </a:r>
            <a:r>
              <a:rPr lang="en-US" sz="2600" dirty="0"/>
              <a:t>specific thematic data </a:t>
            </a:r>
            <a:r>
              <a:rPr lang="en-US" sz="2600" dirty="0" smtClean="0"/>
              <a:t>portals:</a:t>
            </a:r>
          </a:p>
          <a:p>
            <a:pPr marL="630238" lvl="1" indent="-268288">
              <a:buFont typeface="Arial" panose="020B0604020202020204" pitchFamily="34" charset="0"/>
              <a:buChar char="•"/>
            </a:pPr>
            <a:r>
              <a:rPr lang="en-GB" sz="2200" dirty="0"/>
              <a:t>Biological </a:t>
            </a:r>
            <a:r>
              <a:rPr lang="en-GB" sz="2200" dirty="0" smtClean="0"/>
              <a:t>community</a:t>
            </a:r>
            <a:endParaRPr lang="en-GB" sz="2200" dirty="0"/>
          </a:p>
          <a:p>
            <a:pPr marL="630238" lvl="1" indent="-268288">
              <a:buFont typeface="Arial" panose="020B0604020202020204" pitchFamily="34" charset="0"/>
              <a:buChar char="•"/>
            </a:pPr>
            <a:r>
              <a:rPr lang="en-GB" sz="2200" dirty="0"/>
              <a:t>Contaminants and biological </a:t>
            </a:r>
            <a:r>
              <a:rPr lang="en-GB" sz="2200" dirty="0" smtClean="0"/>
              <a:t>effects</a:t>
            </a:r>
            <a:endParaRPr lang="en-GB" sz="2200" dirty="0"/>
          </a:p>
          <a:p>
            <a:pPr marL="630238" lvl="1" indent="-268288">
              <a:buFont typeface="Arial" panose="020B0604020202020204" pitchFamily="34" charset="0"/>
              <a:buChar char="•"/>
            </a:pPr>
            <a:r>
              <a:rPr lang="en-GB" sz="2200" dirty="0"/>
              <a:t>Eggs and </a:t>
            </a:r>
            <a:r>
              <a:rPr lang="en-GB" sz="2200" dirty="0" smtClean="0"/>
              <a:t>larvae</a:t>
            </a:r>
            <a:endParaRPr lang="en-GB" sz="2200" dirty="0"/>
          </a:p>
          <a:p>
            <a:pPr marL="630238" lvl="1" indent="-268288">
              <a:buFont typeface="Arial" panose="020B0604020202020204" pitchFamily="34" charset="0"/>
              <a:buChar char="•"/>
            </a:pPr>
            <a:r>
              <a:rPr lang="en-GB" sz="2200" dirty="0"/>
              <a:t>Fish predation (stomach contents</a:t>
            </a:r>
            <a:r>
              <a:rPr lang="en-GB" sz="2200" dirty="0" smtClean="0"/>
              <a:t>)</a:t>
            </a:r>
            <a:endParaRPr lang="en-GB" sz="2200" dirty="0"/>
          </a:p>
          <a:p>
            <a:pPr marL="630238" lvl="1" indent="-268288">
              <a:buFont typeface="Arial" panose="020B0604020202020204" pitchFamily="34" charset="0"/>
              <a:buChar char="•"/>
            </a:pPr>
            <a:r>
              <a:rPr lang="en-GB" sz="2200" dirty="0"/>
              <a:t>Fish trawl </a:t>
            </a:r>
            <a:r>
              <a:rPr lang="en-GB" sz="2200" dirty="0" smtClean="0"/>
              <a:t>survey</a:t>
            </a:r>
            <a:endParaRPr lang="en-GB" sz="2200" dirty="0"/>
          </a:p>
          <a:p>
            <a:pPr marL="630238" lvl="1" indent="-268288">
              <a:buFont typeface="Arial" panose="020B0604020202020204" pitchFamily="34" charset="0"/>
              <a:buChar char="•"/>
            </a:pPr>
            <a:r>
              <a:rPr lang="en-GB" sz="2200" dirty="0"/>
              <a:t>Historical </a:t>
            </a:r>
            <a:r>
              <a:rPr lang="en-GB" sz="2200" dirty="0" smtClean="0"/>
              <a:t>plankton</a:t>
            </a:r>
            <a:endParaRPr lang="en-GB" sz="2200" dirty="0"/>
          </a:p>
          <a:p>
            <a:pPr marL="630238" lvl="1" indent="-268288">
              <a:buFont typeface="Arial" panose="020B0604020202020204" pitchFamily="34" charset="0"/>
              <a:buChar char="•"/>
            </a:pPr>
            <a:r>
              <a:rPr lang="en-GB" sz="2200" dirty="0"/>
              <a:t>Ocean physics and </a:t>
            </a:r>
            <a:r>
              <a:rPr lang="en-GB" sz="2200" dirty="0" smtClean="0"/>
              <a:t>chemistry</a:t>
            </a:r>
            <a:endParaRPr lang="en-GB" sz="2200" dirty="0"/>
          </a:p>
          <a:p>
            <a:r>
              <a:rPr lang="en-GB" sz="2600" dirty="0"/>
              <a:t>Data and Information Group (DIG)</a:t>
            </a:r>
          </a:p>
          <a:p>
            <a:endParaRPr lang="en-GB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5" t="25754" r="17800" b="32435"/>
          <a:stretch/>
        </p:blipFill>
        <p:spPr bwMode="auto">
          <a:xfrm>
            <a:off x="5297213" y="3799488"/>
            <a:ext cx="3846787" cy="305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7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37" y="1932856"/>
            <a:ext cx="8229600" cy="4925144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Bef>
                <a:spcPts val="1000"/>
              </a:spcBef>
            </a:pPr>
            <a:r>
              <a:rPr lang="en-GB" sz="2000" dirty="0" smtClean="0"/>
              <a:t>Interdisciplinary body </a:t>
            </a:r>
            <a:r>
              <a:rPr lang="en-GB" sz="2000" dirty="0"/>
              <a:t>of the International Science Council (ISC; formerly ICSU) created by its 29th General Assembly in Maputo, Mozambique in </a:t>
            </a:r>
            <a:r>
              <a:rPr lang="en-GB" sz="2000" dirty="0" smtClean="0"/>
              <a:t>2008</a:t>
            </a:r>
          </a:p>
          <a:p>
            <a:pPr>
              <a:lnSpc>
                <a:spcPts val="3000"/>
              </a:lnSpc>
              <a:spcBef>
                <a:spcPts val="1000"/>
              </a:spcBef>
            </a:pPr>
            <a:r>
              <a:rPr lang="en-GB" sz="2000" dirty="0" smtClean="0"/>
              <a:t>Enabling </a:t>
            </a:r>
            <a:r>
              <a:rPr lang="en-GB" sz="2000" dirty="0"/>
              <a:t>universal and equitable access to quality-assured scientific data, data services, products and </a:t>
            </a:r>
            <a:r>
              <a:rPr lang="en-GB" sz="2000" dirty="0" smtClean="0"/>
              <a:t>information</a:t>
            </a:r>
          </a:p>
          <a:p>
            <a:pPr>
              <a:lnSpc>
                <a:spcPts val="3000"/>
              </a:lnSpc>
              <a:spcBef>
                <a:spcPts val="1000"/>
              </a:spcBef>
            </a:pPr>
            <a:r>
              <a:rPr lang="en-GB" sz="2000" dirty="0" smtClean="0"/>
              <a:t>Supported by: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International Project Office in Tokyo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International Technology Office in Canada</a:t>
            </a:r>
          </a:p>
          <a:p>
            <a:pPr>
              <a:lnSpc>
                <a:spcPts val="3000"/>
              </a:lnSpc>
              <a:spcBef>
                <a:spcPts val="1000"/>
              </a:spcBef>
            </a:pPr>
            <a:r>
              <a:rPr lang="en-GB" sz="2000" dirty="0" smtClean="0"/>
              <a:t>123 member organisations, including IODE</a:t>
            </a:r>
          </a:p>
          <a:p>
            <a:pPr marL="57150" indent="0">
              <a:spcBef>
                <a:spcPts val="0"/>
              </a:spcBef>
              <a:buNone/>
            </a:pPr>
            <a:endParaRPr lang="en-GB" sz="2800" dirty="0" smtClean="0"/>
          </a:p>
          <a:p>
            <a:pPr>
              <a:spcBef>
                <a:spcPts val="0"/>
              </a:spcBef>
            </a:pPr>
            <a:endParaRPr lang="en-GB" dirty="0" smtClean="0"/>
          </a:p>
        </p:txBody>
      </p:sp>
      <p:pic>
        <p:nvPicPr>
          <p:cNvPr id="4098" name="Picture 2" descr="wds-logo-for-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42"/>
            <a:ext cx="2160240" cy="121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8857"/>
            <a:ext cx="33655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3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/>
              <a:t>The Research Data Alliance (RDA) builds the </a:t>
            </a:r>
            <a:r>
              <a:rPr lang="en-GB" sz="1400" b="1" dirty="0"/>
              <a:t>social and technical bridges that enable open sharing of </a:t>
            </a:r>
            <a:r>
              <a:rPr lang="en-GB" sz="1400" b="1" dirty="0" smtClean="0"/>
              <a:t>data </a:t>
            </a:r>
            <a:endParaRPr lang="en-GB" sz="14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/>
              <a:t>The RDA vision is researchers and innovators openly sharing data across technologies, disciplines, and countries to address the grand challenges of </a:t>
            </a:r>
            <a:r>
              <a:rPr lang="en-GB" sz="1400" dirty="0" smtClean="0"/>
              <a:t>society – membership ~10,000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 smtClean="0"/>
              <a:t>Major funding for RDA is provided by the following organisations:</a:t>
            </a:r>
          </a:p>
          <a:p>
            <a:pPr marL="530225" lvl="1" indent="-176213">
              <a:buFont typeface="Arial" panose="020B0604020202020204" pitchFamily="34" charset="0"/>
              <a:buChar char="•"/>
            </a:pPr>
            <a:r>
              <a:rPr lang="en-GB" sz="1200" dirty="0" smtClean="0"/>
              <a:t>The Australian Commonwealth Government through the Australian National Data Service</a:t>
            </a:r>
          </a:p>
          <a:p>
            <a:pPr marL="530225" lvl="1" indent="-176213">
              <a:buFont typeface="Arial" panose="020B0604020202020204" pitchFamily="34" charset="0"/>
              <a:buChar char="•"/>
            </a:pPr>
            <a:r>
              <a:rPr lang="en-GB" sz="1200" dirty="0" smtClean="0"/>
              <a:t>European Commission’s 7th Framework Programme through the RDA Europe project</a:t>
            </a:r>
          </a:p>
          <a:p>
            <a:pPr marL="530225" lvl="1" indent="-176213">
              <a:buFont typeface="Arial" panose="020B0604020202020204" pitchFamily="34" charset="0"/>
              <a:buChar char="•"/>
            </a:pPr>
            <a:r>
              <a:rPr lang="en-GB" sz="1200" dirty="0" smtClean="0"/>
              <a:t>The National Science Foundation</a:t>
            </a:r>
            <a:endParaRPr lang="en-GB" sz="1050" dirty="0" smtClean="0"/>
          </a:p>
          <a:p>
            <a:r>
              <a:rPr lang="en-GB" sz="1400" dirty="0" smtClean="0"/>
              <a:t>Currently working through 66 Interest Groups and  36 Working Groups, e.g.: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/>
              <a:t>Metadata – FAIR </a:t>
            </a:r>
            <a:r>
              <a:rPr lang="en-GB" sz="1200" dirty="0" smtClean="0"/>
              <a:t>– PIDs – Data Publication</a:t>
            </a:r>
            <a:endParaRPr lang="en-GB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 smtClean="0"/>
              <a:t>Active Data Management Plans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 smtClean="0"/>
              <a:t>Vocabulary services (VSSIG)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 err="1"/>
              <a:t>InteroperAble</a:t>
            </a:r>
            <a:r>
              <a:rPr lang="en-GB" sz="1200" dirty="0"/>
              <a:t> Descriptions of Observable Property Terminology WG </a:t>
            </a:r>
            <a:endParaRPr lang="en-GB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/>
              <a:t>Persistent Identification of </a:t>
            </a:r>
            <a:r>
              <a:rPr lang="en-GB" sz="1200" dirty="0" smtClean="0"/>
              <a:t>Instruments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/>
              <a:t>Certification of Digital </a:t>
            </a:r>
            <a:r>
              <a:rPr lang="en-GB" sz="1200" dirty="0" smtClean="0"/>
              <a:t>Repositories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 smtClean="0"/>
              <a:t>…</a:t>
            </a:r>
            <a:endParaRPr lang="en-GB" sz="1200" dirty="0"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896544" cy="119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0A2AA3-150E-7246-86C1-BA343E73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European marine landscape</a:t>
            </a:r>
            <a:endParaRPr lang="en-GB" b="1" dirty="0"/>
          </a:p>
        </p:txBody>
      </p:sp>
      <p:pic>
        <p:nvPicPr>
          <p:cNvPr id="4" name="Picture 2" descr=" The infographic ">
            <a:extLst>
              <a:ext uri="{FF2B5EF4-FFF2-40B4-BE49-F238E27FC236}">
                <a16:creationId xmlns:a16="http://schemas.microsoft.com/office/drawing/2014/main" id="{F1925B0A-BA70-41C0-A29A-72530BBFB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6196"/>
          <a:stretch/>
        </p:blipFill>
        <p:spPr bwMode="auto">
          <a:xfrm>
            <a:off x="2232031" y="1124744"/>
            <a:ext cx="4755742" cy="548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4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17945" y="331260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 err="1" smtClean="0">
                <a:solidFill>
                  <a:schemeClr val="tx2"/>
                </a:solidFill>
              </a:rPr>
              <a:t>SeaDataNet</a:t>
            </a:r>
            <a:r>
              <a:rPr lang="en-GB" sz="3200" b="1" dirty="0" smtClean="0">
                <a:solidFill>
                  <a:schemeClr val="tx2"/>
                </a:solidFill>
              </a:rPr>
              <a:t/>
            </a:r>
            <a:br>
              <a:rPr lang="en-GB" sz="3200" b="1" dirty="0" smtClean="0">
                <a:solidFill>
                  <a:schemeClr val="tx2"/>
                </a:solidFill>
              </a:rPr>
            </a:br>
            <a:endParaRPr lang="en-GB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133341"/>
              </p:ext>
            </p:extLst>
          </p:nvPr>
        </p:nvGraphicFramePr>
        <p:xfrm>
          <a:off x="6026823" y="2892692"/>
          <a:ext cx="2894547" cy="33446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46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8688">
                <a:tc>
                  <a:txBody>
                    <a:bodyPr/>
                    <a:lstStyle/>
                    <a:p>
                      <a:r>
                        <a:rPr lang="en-GB" altLang="en-US" sz="1800" b="1" dirty="0" smtClean="0"/>
                        <a:t>1990s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GB" altLang="en-US" sz="1800" b="0" dirty="0" smtClean="0"/>
                        <a:t>Metadata directories, MEDAR/</a:t>
                      </a:r>
                    </a:p>
                    <a:p>
                      <a:r>
                        <a:rPr lang="en-GB" altLang="en-US" sz="1800" b="0" dirty="0" err="1" smtClean="0"/>
                        <a:t>MedAtlas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111">
                <a:tc>
                  <a:txBody>
                    <a:bodyPr/>
                    <a:lstStyle/>
                    <a:p>
                      <a:r>
                        <a:rPr lang="en-GB" altLang="en-US" sz="1800" b="1" dirty="0" smtClean="0"/>
                        <a:t>2002-05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GB" altLang="en-US" sz="1800" b="0" dirty="0" smtClean="0"/>
                        <a:t>SEA-SEARCH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111">
                <a:tc>
                  <a:txBody>
                    <a:bodyPr/>
                    <a:lstStyle/>
                    <a:p>
                      <a:r>
                        <a:rPr lang="en-GB" altLang="en-US" sz="1800" b="1" dirty="0" smtClean="0"/>
                        <a:t>2006-11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GB" altLang="en-US" sz="1800" b="0" dirty="0" err="1" smtClean="0"/>
                        <a:t>SeaDataNet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111">
                <a:tc>
                  <a:txBody>
                    <a:bodyPr/>
                    <a:lstStyle/>
                    <a:p>
                      <a:r>
                        <a:rPr lang="en-GB" altLang="en-US" sz="1800" b="1" dirty="0" smtClean="0"/>
                        <a:t>2011-15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800" b="0" dirty="0" err="1" smtClean="0"/>
                        <a:t>SeaDataNet</a:t>
                      </a:r>
                      <a:r>
                        <a:rPr lang="en-GB" altLang="en-US" sz="1800" b="0" dirty="0" smtClean="0"/>
                        <a:t> II</a:t>
                      </a:r>
                      <a:endParaRPr lang="en-GB" altLang="en-US" sz="1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9" marR="6858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99">
                <a:tc>
                  <a:txBody>
                    <a:bodyPr/>
                    <a:lstStyle/>
                    <a:p>
                      <a:r>
                        <a:rPr lang="en-GB" altLang="en-US" sz="1800" b="1" dirty="0" smtClean="0"/>
                        <a:t>2016-20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9" marR="6858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5928" y="1426941"/>
            <a:ext cx="8588072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altLang="en-US" sz="1600" dirty="0">
                <a:solidFill>
                  <a:schemeClr val="tx2"/>
                </a:solidFill>
              </a:rPr>
              <a:t>A pan-European infrastructure set up and operated for managing marine and ocean data in </a:t>
            </a:r>
            <a:r>
              <a:rPr lang="en-GB" altLang="en-US" sz="1600" dirty="0" smtClean="0">
                <a:solidFill>
                  <a:schemeClr val="tx2"/>
                </a:solidFill>
              </a:rPr>
              <a:t>co-operation </a:t>
            </a:r>
            <a:r>
              <a:rPr lang="en-GB" altLang="en-US" sz="1600" dirty="0">
                <a:solidFill>
                  <a:schemeClr val="tx2"/>
                </a:solidFill>
              </a:rPr>
              <a:t>with National Oceanographic Data Centres  and oceanographic data focal points from 35 countries bordering European seas</a:t>
            </a:r>
          </a:p>
        </p:txBody>
      </p:sp>
      <p:grpSp>
        <p:nvGrpSpPr>
          <p:cNvPr id="9" name="Groupe 4"/>
          <p:cNvGrpSpPr/>
          <p:nvPr/>
        </p:nvGrpSpPr>
        <p:grpSpPr>
          <a:xfrm>
            <a:off x="1382343" y="2588234"/>
            <a:ext cx="3764782" cy="3681855"/>
            <a:chOff x="251520" y="2060848"/>
            <a:chExt cx="4032448" cy="3888432"/>
          </a:xfrm>
        </p:grpSpPr>
        <p:pic>
          <p:nvPicPr>
            <p:cNvPr id="10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520" y="2060848"/>
              <a:ext cx="4032448" cy="38884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799186" y="5052706"/>
              <a:ext cx="165254" cy="1236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 flipV="1">
              <a:off x="1652424" y="4331794"/>
              <a:ext cx="174017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 flipV="1">
              <a:off x="1914076" y="3775300"/>
              <a:ext cx="175269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 flipV="1">
              <a:off x="1475902" y="3735952"/>
              <a:ext cx="176522" cy="1236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Imag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 flipV="1">
              <a:off x="2001710" y="3987498"/>
              <a:ext cx="175269" cy="118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Imag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 flipV="1">
              <a:off x="2439884" y="2986933"/>
              <a:ext cx="174018" cy="1222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Imag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 flipV="1">
              <a:off x="1328175" y="4938878"/>
              <a:ext cx="235362" cy="1616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Imag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 flipV="1">
              <a:off x="2352249" y="4823644"/>
              <a:ext cx="174018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Image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3839534" y="3017849"/>
              <a:ext cx="174018" cy="1306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Imag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 flipV="1">
              <a:off x="3328750" y="5031627"/>
              <a:ext cx="247881" cy="1854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Image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 flipV="1">
              <a:off x="1756333" y="3987498"/>
              <a:ext cx="157742" cy="118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Imag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 bwMode="auto">
            <a:xfrm flipV="1">
              <a:off x="2133162" y="2624368"/>
              <a:ext cx="171513" cy="1349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Image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 bwMode="auto">
            <a:xfrm flipV="1">
              <a:off x="2106872" y="3450677"/>
              <a:ext cx="201560" cy="1503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Image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 bwMode="auto">
            <a:xfrm flipV="1">
              <a:off x="1101577" y="3702225"/>
              <a:ext cx="244125" cy="1377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Image 2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 bwMode="auto">
            <a:xfrm flipV="1">
              <a:off x="1016446" y="4954336"/>
              <a:ext cx="214079" cy="1602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Imag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 bwMode="auto">
            <a:xfrm flipV="1">
              <a:off x="558242" y="2267425"/>
              <a:ext cx="201559" cy="1630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Image 2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 bwMode="auto">
            <a:xfrm flipV="1">
              <a:off x="2964440" y="2718523"/>
              <a:ext cx="175269" cy="1194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Image 2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 bwMode="auto">
            <a:xfrm>
              <a:off x="2570083" y="3692388"/>
              <a:ext cx="200308" cy="1138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Image 2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 bwMode="auto">
            <a:xfrm>
              <a:off x="3052074" y="3005202"/>
              <a:ext cx="217835" cy="1559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Image 2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 bwMode="auto">
            <a:xfrm flipV="1">
              <a:off x="2964440" y="3201942"/>
              <a:ext cx="207819" cy="1166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Image 2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 bwMode="auto">
            <a:xfrm>
              <a:off x="2806697" y="3401493"/>
              <a:ext cx="182781" cy="1236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2" name="Image 2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 bwMode="auto">
            <a:xfrm>
              <a:off x="3446430" y="4250287"/>
              <a:ext cx="174018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Image 2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 bwMode="auto">
            <a:xfrm>
              <a:off x="3052074" y="4725275"/>
              <a:ext cx="174017" cy="1166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Image 2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 bwMode="auto">
            <a:xfrm>
              <a:off x="3062090" y="4513075"/>
              <a:ext cx="164002" cy="1222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Image 3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 bwMode="auto">
            <a:xfrm>
              <a:off x="4067385" y="4766028"/>
              <a:ext cx="209072" cy="1559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Image 3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 bwMode="auto">
            <a:xfrm>
              <a:off x="2438632" y="4608635"/>
              <a:ext cx="209071" cy="1166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Image 3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 bwMode="auto">
            <a:xfrm>
              <a:off x="2396066" y="4397842"/>
              <a:ext cx="174017" cy="1306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" name="Image 3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 bwMode="auto">
            <a:xfrm>
              <a:off x="2514999" y="5315496"/>
              <a:ext cx="202812" cy="1517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Image 34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 bwMode="auto">
            <a:xfrm>
              <a:off x="3401361" y="5397002"/>
              <a:ext cx="219087" cy="1644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Image 35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 bwMode="auto">
            <a:xfrm flipV="1">
              <a:off x="3674281" y="5413866"/>
              <a:ext cx="209072" cy="1700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Image 36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 bwMode="auto">
            <a:xfrm flipV="1">
              <a:off x="1101577" y="5583906"/>
              <a:ext cx="214079" cy="1559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Image 37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 bwMode="auto">
            <a:xfrm>
              <a:off x="2136918" y="5432134"/>
              <a:ext cx="214079" cy="1602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Image 38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 bwMode="auto">
            <a:xfrm>
              <a:off x="2695276" y="4878451"/>
              <a:ext cx="202812" cy="1517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4" name="Image 39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 bwMode="auto">
            <a:xfrm>
              <a:off x="2677749" y="4699980"/>
              <a:ext cx="266660" cy="148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5" name="Imag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 flipV="1">
              <a:off x="1328175" y="4938879"/>
              <a:ext cx="235362" cy="1616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6" name="Imag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 flipV="1">
              <a:off x="1651171" y="4331794"/>
              <a:ext cx="174018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7" name="Imag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 flipV="1">
              <a:off x="1914076" y="3758436"/>
              <a:ext cx="175269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8" name="Image 4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 flipV="1">
              <a:off x="1756333" y="3987498"/>
              <a:ext cx="157742" cy="118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9" name="Image 44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 bwMode="auto">
            <a:xfrm flipV="1">
              <a:off x="1477154" y="3741572"/>
              <a:ext cx="175269" cy="1236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0" name="Imag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 flipV="1">
              <a:off x="2350997" y="4823645"/>
              <a:ext cx="175269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1" name="Imag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 flipV="1">
              <a:off x="3327497" y="5030222"/>
              <a:ext cx="249132" cy="1854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2" name="Imag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3839535" y="3005201"/>
              <a:ext cx="174018" cy="130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3" name="Image 4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 bwMode="auto">
            <a:xfrm flipV="1">
              <a:off x="2971951" y="3200536"/>
              <a:ext cx="207819" cy="118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54" name="Image 3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12" y="212577"/>
            <a:ext cx="2463768" cy="1142060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487" y="5641231"/>
            <a:ext cx="1146184" cy="53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5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520761" y="376567"/>
            <a:ext cx="6696744" cy="492443"/>
          </a:xfrm>
        </p:spPr>
        <p:txBody>
          <a:bodyPr>
            <a:normAutofit/>
          </a:bodyPr>
          <a:lstStyle/>
          <a:p>
            <a:r>
              <a:rPr lang="en-US" altLang="en-US" b="1" dirty="0" err="1" smtClean="0"/>
              <a:t>SeaDataNet</a:t>
            </a:r>
            <a:r>
              <a:rPr lang="en-US" altLang="en-US" b="1" dirty="0" smtClean="0"/>
              <a:t> partners and involvement </a:t>
            </a:r>
            <a:endParaRPr lang="en-GB" b="1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11560" y="1087017"/>
            <a:ext cx="8280400" cy="476438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SeaDataNet</a:t>
            </a:r>
            <a:r>
              <a:rPr lang="en-US" dirty="0" smtClean="0"/>
              <a:t> core partners are the </a:t>
            </a:r>
            <a:r>
              <a:rPr lang="en-US" b="1" dirty="0" smtClean="0"/>
              <a:t>National Oceanographic Data </a:t>
            </a:r>
            <a:r>
              <a:rPr lang="en-US" b="1" dirty="0" err="1" smtClean="0"/>
              <a:t>Centres</a:t>
            </a:r>
            <a:r>
              <a:rPr lang="en-US" b="1" dirty="0" smtClean="0"/>
              <a:t> </a:t>
            </a:r>
            <a:r>
              <a:rPr lang="en-US" dirty="0" smtClean="0"/>
              <a:t>(NODCs), </a:t>
            </a:r>
            <a:r>
              <a:rPr lang="en-US" b="1" dirty="0" smtClean="0"/>
              <a:t>major</a:t>
            </a:r>
            <a:r>
              <a:rPr lang="en-US" dirty="0" smtClean="0"/>
              <a:t> </a:t>
            </a:r>
            <a:r>
              <a:rPr lang="en-US" b="1" dirty="0" smtClean="0"/>
              <a:t>marine research institutes </a:t>
            </a:r>
            <a:r>
              <a:rPr lang="en-US" dirty="0" smtClean="0"/>
              <a:t>(RIs) in Europe and </a:t>
            </a:r>
            <a:r>
              <a:rPr lang="en-US" b="1" dirty="0" smtClean="0"/>
              <a:t>EU</a:t>
            </a:r>
            <a:r>
              <a:rPr lang="en-US" dirty="0" smtClean="0"/>
              <a:t> </a:t>
            </a:r>
            <a:r>
              <a:rPr lang="en-US" b="1" dirty="0" smtClean="0"/>
              <a:t>Joint Research Centre </a:t>
            </a:r>
            <a:r>
              <a:rPr lang="en-US" dirty="0" smtClean="0"/>
              <a:t>(JRC)</a:t>
            </a:r>
          </a:p>
          <a:p>
            <a:r>
              <a:rPr lang="en-US" dirty="0" smtClean="0"/>
              <a:t>Members have institute and national tasks for marine data management, dealing with data as collected through scientific cruises with research vessels and collected by various other platforms. </a:t>
            </a:r>
            <a:r>
              <a:rPr lang="en-US" b="1" dirty="0" smtClean="0"/>
              <a:t>Emphasis is on-situ data (delayed mode) and providing validation and long term stewardship</a:t>
            </a:r>
            <a:endParaRPr lang="en-US" dirty="0" smtClean="0"/>
          </a:p>
          <a:p>
            <a:r>
              <a:rPr lang="en-US" dirty="0"/>
              <a:t>NODC members </a:t>
            </a:r>
            <a:r>
              <a:rPr lang="en-US" dirty="0" smtClean="0"/>
              <a:t>also participating </a:t>
            </a:r>
            <a:r>
              <a:rPr lang="en-US" dirty="0"/>
              <a:t>in </a:t>
            </a:r>
            <a:r>
              <a:rPr lang="en-US" dirty="0" smtClean="0"/>
              <a:t>International </a:t>
            </a:r>
            <a:r>
              <a:rPr lang="en-US" dirty="0"/>
              <a:t>Oceanographic Data and Information </a:t>
            </a:r>
            <a:r>
              <a:rPr lang="en-US" dirty="0" smtClean="0"/>
              <a:t>Exchange (IODE) </a:t>
            </a:r>
            <a:r>
              <a:rPr lang="en-US" dirty="0" err="1"/>
              <a:t>programme</a:t>
            </a:r>
            <a:r>
              <a:rPr lang="en-US" dirty="0"/>
              <a:t> of the Intergovernmental Oceanographic Commission of UNESCO (IOC-IODE) and in the Data Management Workgroup of the International Council for the Exploration of the Sea (ICES), discussing marine data management topics on an international basis.</a:t>
            </a:r>
          </a:p>
          <a:p>
            <a:pPr marL="0" indent="0">
              <a:buNone/>
            </a:pPr>
            <a:endParaRPr lang="en-US" sz="1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17" y="5553570"/>
            <a:ext cx="1809864" cy="723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17" y="5435176"/>
            <a:ext cx="1556745" cy="126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73" y="5551882"/>
            <a:ext cx="1038994" cy="1057547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885104" y="175497"/>
            <a:ext cx="7682512" cy="717367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 smtClean="0"/>
              <a:t>SeaDataNet</a:t>
            </a:r>
            <a:r>
              <a:rPr lang="en-GB" b="1" dirty="0" smtClean="0"/>
              <a:t> standards</a:t>
            </a:r>
            <a:endParaRPr lang="en-GB" b="1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11560" y="1025919"/>
            <a:ext cx="8229600" cy="452596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of common standards for the marine domain, adapting ISO and OGC standards and achieving INSPIRE compliance</a:t>
            </a:r>
            <a:endParaRPr lang="fr-FR" dirty="0" smtClean="0"/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Adoption of ISO 19115 – 19139 standard for describing metadata </a:t>
            </a:r>
            <a:r>
              <a:rPr lang="en-US" dirty="0" smtClean="0">
                <a:solidFill>
                  <a:schemeClr val="tx1"/>
                </a:solidFill>
              </a:rPr>
              <a:t>on data, data sets, research cruises, monitoring networks, and research projects =&gt; marine metadata profiles, schemas, </a:t>
            </a:r>
            <a:r>
              <a:rPr lang="en-US" dirty="0" err="1" smtClean="0">
                <a:solidFill>
                  <a:schemeClr val="tx1"/>
                </a:solidFill>
              </a:rPr>
              <a:t>schematron</a:t>
            </a:r>
            <a:r>
              <a:rPr lang="en-US" dirty="0" smtClean="0">
                <a:solidFill>
                  <a:schemeClr val="tx1"/>
                </a:solidFill>
              </a:rPr>
              <a:t> rules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Controlled vocabularies </a:t>
            </a:r>
            <a:r>
              <a:rPr lang="en-US" dirty="0" smtClean="0">
                <a:solidFill>
                  <a:schemeClr val="tx1"/>
                </a:solidFill>
              </a:rPr>
              <a:t>for the marine domain (&gt;84,000 terms in 111 lists), with international governance and web services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Standard data exchange formats </a:t>
            </a:r>
            <a:r>
              <a:rPr lang="en-US" dirty="0" smtClean="0">
                <a:solidFill>
                  <a:schemeClr val="tx1"/>
                </a:solidFill>
              </a:rPr>
              <a:t>: ODV ASCII and </a:t>
            </a:r>
            <a:r>
              <a:rPr lang="en-US" dirty="0" err="1" smtClean="0">
                <a:solidFill>
                  <a:schemeClr val="tx1"/>
                </a:solidFill>
              </a:rPr>
              <a:t>NetCDF</a:t>
            </a:r>
            <a:r>
              <a:rPr lang="en-US" dirty="0" smtClean="0">
                <a:solidFill>
                  <a:schemeClr val="tx1"/>
                </a:solidFill>
              </a:rPr>
              <a:t>  (CF) and </a:t>
            </a:r>
            <a:r>
              <a:rPr lang="en-US" dirty="0" err="1" smtClean="0">
                <a:solidFill>
                  <a:schemeClr val="tx1"/>
                </a:solidFill>
              </a:rPr>
              <a:t>MedAtlas</a:t>
            </a:r>
            <a:r>
              <a:rPr lang="en-US" dirty="0" smtClean="0">
                <a:solidFill>
                  <a:schemeClr val="tx1"/>
                </a:solidFill>
              </a:rPr>
              <a:t> ASCII fully supported by controlled vocabularies</a:t>
            </a:r>
          </a:p>
          <a:p>
            <a:r>
              <a:rPr lang="en-US" dirty="0" smtClean="0"/>
              <a:t>Maintenance and dissemination of standard </a:t>
            </a:r>
            <a:r>
              <a:rPr lang="en-US" b="1" dirty="0" smtClean="0"/>
              <a:t>QA-QC procedures</a:t>
            </a:r>
            <a:r>
              <a:rPr lang="en-US" dirty="0" smtClean="0"/>
              <a:t>, together with IOC/IODE and ICES (QC-loop)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91" y="5551882"/>
            <a:ext cx="1107138" cy="1017066"/>
          </a:xfrm>
          <a:prstGeom prst="rect">
            <a:avLst/>
          </a:prstGeom>
        </p:spPr>
      </p:pic>
      <p:pic>
        <p:nvPicPr>
          <p:cNvPr id="8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801" r="7476" b="24800"/>
          <a:stretch/>
        </p:blipFill>
        <p:spPr>
          <a:xfrm>
            <a:off x="5875141" y="5777464"/>
            <a:ext cx="1440160" cy="6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66384" cy="778098"/>
          </a:xfrm>
        </p:spPr>
        <p:txBody>
          <a:bodyPr/>
          <a:lstStyle/>
          <a:p>
            <a:pPr algn="ctr"/>
            <a:r>
              <a:rPr lang="en-GB" b="1" dirty="0" smtClean="0"/>
              <a:t>SeaDataNet principles</a:t>
            </a:r>
            <a:endParaRPr lang="en-GB" b="1" dirty="0"/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575184" y="1608747"/>
            <a:ext cx="5213887" cy="29405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 smtClean="0"/>
              <a:t>SeaDataNet</a:t>
            </a:r>
            <a:r>
              <a:rPr lang="en-GB" sz="1800" dirty="0" smtClean="0"/>
              <a:t> is based on a </a:t>
            </a:r>
            <a:r>
              <a:rPr lang="en-GB" sz="1800" b="1" dirty="0" smtClean="0"/>
              <a:t>semi-distributed</a:t>
            </a:r>
            <a:r>
              <a:rPr lang="en-GB" sz="1800" dirty="0" smtClean="0"/>
              <a:t> system (centralised metadata catalogues and distributed data), relying on the existing data </a:t>
            </a:r>
            <a:r>
              <a:rPr lang="en-GB" sz="1800" dirty="0"/>
              <a:t>c</a:t>
            </a:r>
            <a:r>
              <a:rPr lang="en-GB" sz="1800" dirty="0" smtClean="0"/>
              <a:t>entre network </a:t>
            </a:r>
          </a:p>
          <a:p>
            <a:r>
              <a:rPr lang="en-GB" sz="1800" dirty="0" smtClean="0"/>
              <a:t>The </a:t>
            </a:r>
            <a:r>
              <a:rPr lang="en-GB" sz="1800" dirty="0" err="1" smtClean="0"/>
              <a:t>SeaDataNet</a:t>
            </a:r>
            <a:r>
              <a:rPr lang="en-GB" sz="1800" dirty="0" smtClean="0"/>
              <a:t> RI enables a user to see the data from all the data centres connected as a </a:t>
            </a:r>
            <a:r>
              <a:rPr lang="en-GB" sz="1800" b="1" dirty="0" smtClean="0"/>
              <a:t>virtual unique data centre</a:t>
            </a:r>
            <a:r>
              <a:rPr lang="en-GB" sz="1800" dirty="0" smtClean="0"/>
              <a:t>, delivering integrated data, metadata and products</a:t>
            </a:r>
          </a:p>
          <a:p>
            <a:r>
              <a:rPr lang="en-GB" sz="1800" dirty="0" err="1" smtClean="0"/>
              <a:t>SeaDataCloud</a:t>
            </a:r>
            <a:r>
              <a:rPr lang="en-GB" sz="1800" dirty="0" smtClean="0"/>
              <a:t> – aligning with the European Open Science Cloud (EOSC) vision…</a:t>
            </a:r>
            <a:endParaRPr lang="en-GB" sz="1800" dirty="0"/>
          </a:p>
        </p:txBody>
      </p:sp>
      <p:pic>
        <p:nvPicPr>
          <p:cNvPr id="57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11" y="2204864"/>
            <a:ext cx="2463768" cy="114206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25" y="4467681"/>
            <a:ext cx="233001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6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2" descr="SeaDataNet European Directory of Marine Environmental Data (EDMED)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11151" r="4600" b="16400"/>
          <a:stretch/>
        </p:blipFill>
        <p:spPr>
          <a:xfrm>
            <a:off x="6293893" y="3928930"/>
            <a:ext cx="1946659" cy="149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5" name="Rectangle 84"/>
          <p:cNvSpPr/>
          <p:nvPr/>
        </p:nvSpPr>
        <p:spPr>
          <a:xfrm>
            <a:off x="78896" y="6013650"/>
            <a:ext cx="3893573" cy="311057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itre 1"/>
          <p:cNvSpPr>
            <a:spLocks noGrp="1"/>
          </p:cNvSpPr>
          <p:nvPr>
            <p:ph type="title"/>
          </p:nvPr>
        </p:nvSpPr>
        <p:spPr>
          <a:xfrm>
            <a:off x="804315" y="340478"/>
            <a:ext cx="8064500" cy="660400"/>
          </a:xfrm>
        </p:spPr>
        <p:txBody>
          <a:bodyPr/>
          <a:lstStyle/>
          <a:p>
            <a:r>
              <a:rPr lang="en-GB" b="1" dirty="0" smtClean="0"/>
              <a:t>Centralised SeaDataNet metadata directories</a:t>
            </a:r>
            <a:endParaRPr lang="en-GB" b="1" dirty="0"/>
          </a:p>
        </p:txBody>
      </p:sp>
      <p:sp>
        <p:nvSpPr>
          <p:cNvPr id="88" name="Espace réservé du contenu 2"/>
          <p:cNvSpPr txBox="1">
            <a:spLocks/>
          </p:cNvSpPr>
          <p:nvPr/>
        </p:nvSpPr>
        <p:spPr bwMode="auto">
          <a:xfrm>
            <a:off x="179320" y="5581602"/>
            <a:ext cx="887360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EDIOS</a:t>
            </a:r>
          </a:p>
        </p:txBody>
      </p:sp>
      <p:sp>
        <p:nvSpPr>
          <p:cNvPr id="89" name="Espace réservé du contenu 2"/>
          <p:cNvSpPr txBox="1">
            <a:spLocks/>
          </p:cNvSpPr>
          <p:nvPr/>
        </p:nvSpPr>
        <p:spPr bwMode="auto">
          <a:xfrm>
            <a:off x="3275617" y="5725618"/>
            <a:ext cx="750843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CDI</a:t>
            </a:r>
          </a:p>
        </p:txBody>
      </p:sp>
      <p:sp>
        <p:nvSpPr>
          <p:cNvPr id="90" name="Espace réservé du contenu 2"/>
          <p:cNvSpPr txBox="1">
            <a:spLocks/>
          </p:cNvSpPr>
          <p:nvPr/>
        </p:nvSpPr>
        <p:spPr bwMode="auto">
          <a:xfrm>
            <a:off x="6132709" y="5474936"/>
            <a:ext cx="750843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EDMED</a:t>
            </a:r>
          </a:p>
        </p:txBody>
      </p:sp>
      <p:sp>
        <p:nvSpPr>
          <p:cNvPr id="91" name="Espace réservé du contenu 2"/>
          <p:cNvSpPr txBox="1">
            <a:spLocks/>
          </p:cNvSpPr>
          <p:nvPr/>
        </p:nvSpPr>
        <p:spPr bwMode="auto">
          <a:xfrm>
            <a:off x="6060701" y="3242688"/>
            <a:ext cx="750843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CSR</a:t>
            </a:r>
          </a:p>
        </p:txBody>
      </p:sp>
      <p:sp>
        <p:nvSpPr>
          <p:cNvPr id="92" name="Espace réservé du contenu 2"/>
          <p:cNvSpPr txBox="1">
            <a:spLocks/>
          </p:cNvSpPr>
          <p:nvPr/>
        </p:nvSpPr>
        <p:spPr bwMode="auto">
          <a:xfrm>
            <a:off x="372069" y="3205338"/>
            <a:ext cx="1955032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Projects (3 105) </a:t>
            </a:r>
          </a:p>
        </p:txBody>
      </p:sp>
      <p:sp>
        <p:nvSpPr>
          <p:cNvPr id="93" name="Espace réservé du contenu 2"/>
          <p:cNvSpPr txBox="1">
            <a:spLocks/>
          </p:cNvSpPr>
          <p:nvPr/>
        </p:nvSpPr>
        <p:spPr bwMode="auto">
          <a:xfrm>
            <a:off x="6060701" y="3510174"/>
            <a:ext cx="2664296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Research cruises (56 694)</a:t>
            </a:r>
          </a:p>
        </p:txBody>
      </p:sp>
      <p:sp>
        <p:nvSpPr>
          <p:cNvPr id="94" name="Espace réservé du contenu 2"/>
          <p:cNvSpPr txBox="1">
            <a:spLocks/>
          </p:cNvSpPr>
          <p:nvPr/>
        </p:nvSpPr>
        <p:spPr bwMode="auto">
          <a:xfrm>
            <a:off x="156045" y="5886438"/>
            <a:ext cx="3081459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Observing programmes (363)</a:t>
            </a:r>
          </a:p>
        </p:txBody>
      </p:sp>
      <p:sp>
        <p:nvSpPr>
          <p:cNvPr id="95" name="Espace réservé du contenu 2"/>
          <p:cNvSpPr txBox="1">
            <a:spLocks/>
          </p:cNvSpPr>
          <p:nvPr/>
        </p:nvSpPr>
        <p:spPr bwMode="auto">
          <a:xfrm>
            <a:off x="3324397" y="6013868"/>
            <a:ext cx="3024336" cy="34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Data index (2 276 264)</a:t>
            </a:r>
          </a:p>
        </p:txBody>
      </p:sp>
      <p:sp>
        <p:nvSpPr>
          <p:cNvPr id="96" name="Espace réservé du contenu 2"/>
          <p:cNvSpPr txBox="1">
            <a:spLocks/>
          </p:cNvSpPr>
          <p:nvPr/>
        </p:nvSpPr>
        <p:spPr bwMode="auto">
          <a:xfrm>
            <a:off x="6314838" y="5725618"/>
            <a:ext cx="2145475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Data sets (4 187)</a:t>
            </a:r>
          </a:p>
        </p:txBody>
      </p:sp>
      <p:pic>
        <p:nvPicPr>
          <p:cNvPr id="97" name="Image 38" descr="Seadatanet search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3039606" y="1417289"/>
            <a:ext cx="1873605" cy="1428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8" name="Image 39" descr="Seadatanet search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3644354" y="1661231"/>
            <a:ext cx="2121043" cy="1400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9" name="AutoShape 105"/>
          <p:cNvSpPr>
            <a:spLocks noChangeArrowheads="1"/>
          </p:cNvSpPr>
          <p:nvPr/>
        </p:nvSpPr>
        <p:spPr bwMode="auto">
          <a:xfrm rot="3098397">
            <a:off x="5105446" y="3789662"/>
            <a:ext cx="1652835" cy="208421"/>
          </a:xfrm>
          <a:prstGeom prst="rightArrow">
            <a:avLst>
              <a:gd name="adj1" fmla="val 50000"/>
              <a:gd name="adj2" fmla="val 8284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100" name="Espace réservé du contenu 2"/>
          <p:cNvSpPr txBox="1">
            <a:spLocks/>
          </p:cNvSpPr>
          <p:nvPr/>
        </p:nvSpPr>
        <p:spPr bwMode="auto">
          <a:xfrm>
            <a:off x="2964357" y="2866661"/>
            <a:ext cx="750843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EDMO</a:t>
            </a:r>
          </a:p>
        </p:txBody>
      </p:sp>
      <p:sp>
        <p:nvSpPr>
          <p:cNvPr id="101" name="Espace réservé du contenu 2"/>
          <p:cNvSpPr txBox="1">
            <a:spLocks/>
          </p:cNvSpPr>
          <p:nvPr/>
        </p:nvSpPr>
        <p:spPr bwMode="auto">
          <a:xfrm>
            <a:off x="3036365" y="3078126"/>
            <a:ext cx="2572472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Organisations (4 068)</a:t>
            </a:r>
          </a:p>
        </p:txBody>
      </p:sp>
      <p:pic>
        <p:nvPicPr>
          <p:cNvPr id="102" name="Image 43" descr="SeaDataNet European Directory of Marine Environmental Research Projects (EDMERP) - Mozilla Firefox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5"/>
          <a:stretch/>
        </p:blipFill>
        <p:spPr>
          <a:xfrm>
            <a:off x="78896" y="1666363"/>
            <a:ext cx="2108524" cy="109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" name="Image 44" descr="SeaDataNet European Directory of Marine Environmental Research Projects (EDMERP) - Mozilla Firefox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13250" r="3757" b="650"/>
          <a:stretch/>
        </p:blipFill>
        <p:spPr>
          <a:xfrm>
            <a:off x="732109" y="1909194"/>
            <a:ext cx="1852392" cy="1265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" name="AutoShape 105"/>
          <p:cNvSpPr>
            <a:spLocks noChangeArrowheads="1"/>
          </p:cNvSpPr>
          <p:nvPr/>
        </p:nvSpPr>
        <p:spPr bwMode="auto">
          <a:xfrm rot="9815540">
            <a:off x="2327270" y="2683395"/>
            <a:ext cx="814865" cy="217488"/>
          </a:xfrm>
          <a:prstGeom prst="rightArrow">
            <a:avLst>
              <a:gd name="adj1" fmla="val 50000"/>
              <a:gd name="adj2" fmla="val 8284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pic>
        <p:nvPicPr>
          <p:cNvPr id="105" name="Image 45" descr="European Directory of ocean Observing Systems - EDIOS - Mozilla Firefox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t="13250" r="5351" b="1701"/>
          <a:stretch/>
        </p:blipFill>
        <p:spPr>
          <a:xfrm>
            <a:off x="71362" y="4059651"/>
            <a:ext cx="2032287" cy="143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" name="Image 47" descr="European Directory of ocean Observing Systems - EDIOS - Mozilla Firefox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3250" r="5351" b="650"/>
          <a:stretch/>
        </p:blipFill>
        <p:spPr>
          <a:xfrm>
            <a:off x="968756" y="4453998"/>
            <a:ext cx="1851585" cy="134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7" name="AutoShape 105"/>
          <p:cNvSpPr>
            <a:spLocks noChangeArrowheads="1"/>
          </p:cNvSpPr>
          <p:nvPr/>
        </p:nvSpPr>
        <p:spPr bwMode="auto">
          <a:xfrm rot="8160009">
            <a:off x="2005200" y="3871237"/>
            <a:ext cx="1728968" cy="236594"/>
          </a:xfrm>
          <a:prstGeom prst="rightArrow">
            <a:avLst>
              <a:gd name="adj1" fmla="val 50000"/>
              <a:gd name="adj2" fmla="val 8284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pic>
        <p:nvPicPr>
          <p:cNvPr id="108" name="Image 48" descr="SeaDataNet CSR Inventory - Mozilla Firefox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13250" r="3757" b="12200"/>
          <a:stretch/>
        </p:blipFill>
        <p:spPr>
          <a:xfrm>
            <a:off x="6179384" y="1727109"/>
            <a:ext cx="2280929" cy="1384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9" name="AutoShape 105"/>
          <p:cNvSpPr>
            <a:spLocks noChangeArrowheads="1"/>
          </p:cNvSpPr>
          <p:nvPr/>
        </p:nvSpPr>
        <p:spPr bwMode="auto">
          <a:xfrm rot="872715">
            <a:off x="5443687" y="2780421"/>
            <a:ext cx="879936" cy="222696"/>
          </a:xfrm>
          <a:prstGeom prst="rightArrow">
            <a:avLst>
              <a:gd name="adj1" fmla="val 50000"/>
              <a:gd name="adj2" fmla="val 8284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112" name="Espace réservé du contenu 2"/>
          <p:cNvSpPr txBox="1">
            <a:spLocks/>
          </p:cNvSpPr>
          <p:nvPr/>
        </p:nvSpPr>
        <p:spPr bwMode="auto">
          <a:xfrm>
            <a:off x="29373" y="2846947"/>
            <a:ext cx="917379" cy="3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EDMERP</a:t>
            </a:r>
          </a:p>
        </p:txBody>
      </p:sp>
      <p:pic>
        <p:nvPicPr>
          <p:cNvPr id="114" name="Image 51" descr="SeaDataNet CSR Inventory - Mozilla Firefox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13250" r="2163" b="15351"/>
          <a:stretch/>
        </p:blipFill>
        <p:spPr>
          <a:xfrm>
            <a:off x="6751472" y="2143056"/>
            <a:ext cx="2279388" cy="1302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5" name="Image 4" descr="SeaDataNet European Directory of Marine Environmental Data (EDMED) - search results - Mozilla Firefox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11150" r="4600" b="17451"/>
          <a:stretch/>
        </p:blipFill>
        <p:spPr>
          <a:xfrm>
            <a:off x="6946792" y="4070757"/>
            <a:ext cx="2137780" cy="161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17" y="3885042"/>
            <a:ext cx="2704233" cy="14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40" y="4336151"/>
            <a:ext cx="2617546" cy="1415691"/>
          </a:xfrm>
          <a:prstGeom prst="rect">
            <a:avLst/>
          </a:prstGeom>
        </p:spPr>
      </p:pic>
      <p:sp>
        <p:nvSpPr>
          <p:cNvPr id="113" name="AutoShape 105"/>
          <p:cNvSpPr>
            <a:spLocks noChangeArrowheads="1"/>
          </p:cNvSpPr>
          <p:nvPr/>
        </p:nvSpPr>
        <p:spPr bwMode="auto">
          <a:xfrm rot="5400000">
            <a:off x="3897986" y="3890496"/>
            <a:ext cx="1179547" cy="217488"/>
          </a:xfrm>
          <a:prstGeom prst="rightArrow">
            <a:avLst>
              <a:gd name="adj1" fmla="val 50000"/>
              <a:gd name="adj2" fmla="val 8284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5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ational Oceanography Centre 1">
      <a:dk1>
        <a:srgbClr val="13324D"/>
      </a:dk1>
      <a:lt1>
        <a:srgbClr val="FFFFFF"/>
      </a:lt1>
      <a:dk2>
        <a:srgbClr val="13324D"/>
      </a:dk2>
      <a:lt2>
        <a:srgbClr val="FFFFFF"/>
      </a:lt2>
      <a:accent1>
        <a:srgbClr val="13324D"/>
      </a:accent1>
      <a:accent2>
        <a:srgbClr val="1D71B8"/>
      </a:accent2>
      <a:accent3>
        <a:srgbClr val="4DB3E6"/>
      </a:accent3>
      <a:accent4>
        <a:srgbClr val="FFE60B"/>
      </a:accent4>
      <a:accent5>
        <a:srgbClr val="43B9B6"/>
      </a:accent5>
      <a:accent6>
        <a:srgbClr val="EB5C0B"/>
      </a:accent6>
      <a:hlink>
        <a:srgbClr val="1D71B8"/>
      </a:hlink>
      <a:folHlink>
        <a:srgbClr val="1D71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7EBBAAB-5B14-9845-ACC0-65F4E98911DE}" vid="{BD113B39-9EFB-B144-9EC3-53619333A587}"/>
    </a:ext>
  </a:extLst>
</a:theme>
</file>

<file path=ppt/theme/theme2.xml><?xml version="1.0" encoding="utf-8"?>
<a:theme xmlns:a="http://schemas.openxmlformats.org/drawingml/2006/main" name="1_Office Theme">
  <a:themeElements>
    <a:clrScheme name="NOC 2020">
      <a:dk1>
        <a:srgbClr val="0D5584"/>
      </a:dk1>
      <a:lt1>
        <a:srgbClr val="FAFBFA"/>
      </a:lt1>
      <a:dk2>
        <a:srgbClr val="000000"/>
      </a:dk2>
      <a:lt2>
        <a:srgbClr val="FAFBFA"/>
      </a:lt2>
      <a:accent1>
        <a:srgbClr val="1A6F6D"/>
      </a:accent1>
      <a:accent2>
        <a:srgbClr val="1164A2"/>
      </a:accent2>
      <a:accent3>
        <a:srgbClr val="218280"/>
      </a:accent3>
      <a:accent4>
        <a:srgbClr val="3A8FCC"/>
      </a:accent4>
      <a:accent5>
        <a:srgbClr val="299C98"/>
      </a:accent5>
      <a:accent6>
        <a:srgbClr val="95C8ED"/>
      </a:accent6>
      <a:hlink>
        <a:srgbClr val="000000"/>
      </a:hlink>
      <a:folHlink>
        <a:srgbClr val="0D558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C5B1EAF8-EF3C-D048-8C02-090B4650F6AC}" vid="{E83F7C86-F498-6849-A046-ABFA3965E1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- BODC Presentation Standard - V4</Template>
  <TotalTime>1258</TotalTime>
  <Words>1621</Words>
  <Application>Microsoft Office PowerPoint</Application>
  <PresentationFormat>On-screen Show (4:3)</PresentationFormat>
  <Paragraphs>191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Office Theme</vt:lpstr>
      <vt:lpstr>1_Office Theme</vt:lpstr>
      <vt:lpstr>Data Infrastructures: European and Global  Mark Hebden  British Oceanographic Data Centre</vt:lpstr>
      <vt:lpstr>Introduction</vt:lpstr>
      <vt:lpstr>PowerPoint Presentation</vt:lpstr>
      <vt:lpstr>European marine landscape</vt:lpstr>
      <vt:lpstr>SeaDataNet </vt:lpstr>
      <vt:lpstr>SeaDataNet partners and involvement </vt:lpstr>
      <vt:lpstr>SeaDataNet standards</vt:lpstr>
      <vt:lpstr>SeaDataNet principles</vt:lpstr>
      <vt:lpstr>Centralised SeaDataNet metadata directories</vt:lpstr>
      <vt:lpstr>PowerPoint Presentation</vt:lpstr>
      <vt:lpstr>PowerPoint Presentation</vt:lpstr>
      <vt:lpstr>SeaDataNet partners in many projects</vt:lpstr>
      <vt:lpstr>SeaDataNet cooperation </vt:lpstr>
      <vt:lpstr>PowerPoint Presentation</vt:lpstr>
      <vt:lpstr>EMODnet thematic portals</vt:lpstr>
      <vt:lpstr>CDI service as driver for portals</vt:lpstr>
      <vt:lpstr>PowerPoint Presentation</vt:lpstr>
      <vt:lpstr>Pillars under EMODnet Physics </vt:lpstr>
      <vt:lpstr>PowerPoint Presentation</vt:lpstr>
      <vt:lpstr>Principle data flow</vt:lpstr>
      <vt:lpstr>Workflow in practice…</vt:lpstr>
      <vt:lpstr>International/Intergovernmental Organisations</vt:lpstr>
      <vt:lpstr>International/Intergovernmental Organisations</vt:lpstr>
      <vt:lpstr>Intergovernmental Oceanographic Commission of UNESCO</vt:lpstr>
      <vt:lpstr>PowerPoint Presentation</vt:lpstr>
      <vt:lpstr>Ocean Biogeographic Information System (OBIS)</vt:lpstr>
      <vt:lpstr>PowerPoint Presentation</vt:lpstr>
      <vt:lpstr>PowerPoint Presentation</vt:lpstr>
      <vt:lpstr>General Bathymetric Chart of the Ocean (GEBCO)</vt:lpstr>
      <vt:lpstr>International Council for the Exploration of the Sea (ICES)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Hebden, Mark</dc:creator>
  <cp:lastModifiedBy>Hebden, Mark</cp:lastModifiedBy>
  <cp:revision>69</cp:revision>
  <cp:lastPrinted>2019-07-01T09:04:28Z</cp:lastPrinted>
  <dcterms:created xsi:type="dcterms:W3CDTF">2019-11-27T10:12:50Z</dcterms:created>
  <dcterms:modified xsi:type="dcterms:W3CDTF">2021-10-29T13:32:47Z</dcterms:modified>
</cp:coreProperties>
</file>