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700" r:id="rId4"/>
    <p:sldMasterId id="2147483749" r:id="rId5"/>
  </p:sldMasterIdLst>
  <p:notesMasterIdLst>
    <p:notesMasterId r:id="rId27"/>
  </p:notesMasterIdLst>
  <p:handoutMasterIdLst>
    <p:handoutMasterId r:id="rId28"/>
  </p:handoutMasterIdLst>
  <p:sldIdLst>
    <p:sldId id="344" r:id="rId6"/>
    <p:sldId id="345" r:id="rId7"/>
    <p:sldId id="346" r:id="rId8"/>
    <p:sldId id="353" r:id="rId9"/>
    <p:sldId id="355" r:id="rId10"/>
    <p:sldId id="407" r:id="rId11"/>
    <p:sldId id="404" r:id="rId12"/>
    <p:sldId id="362" r:id="rId13"/>
    <p:sldId id="351" r:id="rId14"/>
    <p:sldId id="349" r:id="rId15"/>
    <p:sldId id="361" r:id="rId16"/>
    <p:sldId id="394" r:id="rId17"/>
    <p:sldId id="408" r:id="rId18"/>
    <p:sldId id="393" r:id="rId19"/>
    <p:sldId id="392" r:id="rId20"/>
    <p:sldId id="398" r:id="rId21"/>
    <p:sldId id="399" r:id="rId22"/>
    <p:sldId id="382" r:id="rId23"/>
    <p:sldId id="400" r:id="rId24"/>
    <p:sldId id="405" r:id="rId25"/>
    <p:sldId id="406" r:id="rId2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nclair Mayne" initials="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68B2"/>
    <a:srgbClr val="3768B2"/>
    <a:srgbClr val="008080"/>
    <a:srgbClr val="091B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386" y="1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solidFill>
          <a:srgbClr val="FFFFFF">
            <a:lumMod val="95000"/>
          </a:srgbClr>
        </a:solidFill>
        <a:effectLst>
          <a:outerShdw blurRad="50800" dist="50800" dir="5400000" algn="ctr" rotWithShape="0">
            <a:schemeClr val="bg1">
              <a:lumMod val="85000"/>
            </a:schemeClr>
          </a:outerShdw>
        </a:effectLst>
      </c:spPr>
    </c:sideWall>
    <c:backWall>
      <c:thickness val="0"/>
      <c:spPr>
        <a:solidFill>
          <a:srgbClr val="FFFFFF">
            <a:lumMod val="95000"/>
          </a:srgbClr>
        </a:solidFill>
        <a:effectLst>
          <a:outerShdw blurRad="50800" dist="50800" dir="5400000" algn="ctr" rotWithShape="0">
            <a:schemeClr val="bg1">
              <a:lumMod val="85000"/>
            </a:schemeClr>
          </a:outerShdw>
        </a:effectLst>
      </c:spPr>
    </c:backWall>
    <c:plotArea>
      <c:layout/>
      <c:bar3DChart>
        <c:barDir val="col"/>
        <c:grouping val="clustered"/>
        <c:varyColors val="0"/>
        <c:ser>
          <c:idx val="0"/>
          <c:order val="0"/>
          <c:tx>
            <c:strRef>
              <c:f>Sheet1!$B$1</c:f>
              <c:strCache>
                <c:ptCount val="1"/>
                <c:pt idx="0">
                  <c:v>GIA</c:v>
                </c:pt>
              </c:strCache>
            </c:strRef>
          </c:tx>
          <c:spPr>
            <a:solidFill>
              <a:srgbClr val="FFFF00"/>
            </a:solidFill>
          </c:spPr>
          <c:invertIfNegative val="0"/>
          <c:cat>
            <c:strRef>
              <c:f>Sheet1!$A$2:$A$13</c:f>
              <c:strCache>
                <c:ptCount val="12"/>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strCache>
            </c:strRef>
          </c:cat>
          <c:val>
            <c:numRef>
              <c:f>Sheet1!$B$2:$B$13</c:f>
              <c:numCache>
                <c:formatCode>#,##0</c:formatCode>
                <c:ptCount val="12"/>
                <c:pt idx="0">
                  <c:v>38040</c:v>
                </c:pt>
                <c:pt idx="1">
                  <c:v>39200</c:v>
                </c:pt>
                <c:pt idx="2">
                  <c:v>42816</c:v>
                </c:pt>
                <c:pt idx="3">
                  <c:v>38956</c:v>
                </c:pt>
                <c:pt idx="4">
                  <c:v>38115</c:v>
                </c:pt>
                <c:pt idx="5">
                  <c:v>38168</c:v>
                </c:pt>
                <c:pt idx="6">
                  <c:v>36036</c:v>
                </c:pt>
                <c:pt idx="7">
                  <c:v>37638</c:v>
                </c:pt>
                <c:pt idx="8">
                  <c:v>36468</c:v>
                </c:pt>
                <c:pt idx="9">
                  <c:v>32882</c:v>
                </c:pt>
                <c:pt idx="10">
                  <c:v>32134</c:v>
                </c:pt>
                <c:pt idx="11">
                  <c:v>32542</c:v>
                </c:pt>
              </c:numCache>
            </c:numRef>
          </c:val>
        </c:ser>
        <c:dLbls>
          <c:showLegendKey val="0"/>
          <c:showVal val="0"/>
          <c:showCatName val="0"/>
          <c:showSerName val="0"/>
          <c:showPercent val="0"/>
          <c:showBubbleSize val="0"/>
        </c:dLbls>
        <c:gapWidth val="150"/>
        <c:shape val="cylinder"/>
        <c:axId val="325665920"/>
        <c:axId val="325666312"/>
        <c:axId val="0"/>
      </c:bar3DChart>
      <c:catAx>
        <c:axId val="325665920"/>
        <c:scaling>
          <c:orientation val="minMax"/>
        </c:scaling>
        <c:delete val="0"/>
        <c:axPos val="b"/>
        <c:numFmt formatCode="General" sourceLinked="0"/>
        <c:majorTickMark val="out"/>
        <c:minorTickMark val="none"/>
        <c:tickLblPos val="nextTo"/>
        <c:txPr>
          <a:bodyPr/>
          <a:lstStyle/>
          <a:p>
            <a:pPr>
              <a:defRPr sz="1000" b="1" i="0" baseline="0"/>
            </a:pPr>
            <a:endParaRPr lang="en-US"/>
          </a:p>
        </c:txPr>
        <c:crossAx val="325666312"/>
        <c:crosses val="autoZero"/>
        <c:auto val="1"/>
        <c:lblAlgn val="ctr"/>
        <c:lblOffset val="100"/>
        <c:noMultiLvlLbl val="0"/>
      </c:catAx>
      <c:valAx>
        <c:axId val="325666312"/>
        <c:scaling>
          <c:orientation val="minMax"/>
        </c:scaling>
        <c:delete val="0"/>
        <c:axPos val="l"/>
        <c:majorGridlines/>
        <c:numFmt formatCode="#,##0" sourceLinked="1"/>
        <c:majorTickMark val="out"/>
        <c:minorTickMark val="none"/>
        <c:tickLblPos val="nextTo"/>
        <c:txPr>
          <a:bodyPr/>
          <a:lstStyle/>
          <a:p>
            <a:pPr>
              <a:defRPr sz="1200" b="1" i="0" baseline="0"/>
            </a:pPr>
            <a:endParaRPr lang="en-US"/>
          </a:p>
        </c:txPr>
        <c:crossAx val="325665920"/>
        <c:crosses val="autoZero"/>
        <c:crossBetween val="between"/>
      </c:valAx>
    </c:plotArea>
    <c:legend>
      <c:legendPos val="r"/>
      <c:overlay val="0"/>
      <c:spPr>
        <a:ln>
          <a:solidFill>
            <a:srgbClr val="FFFF00"/>
          </a:solidFill>
        </a:ln>
      </c:spPr>
      <c:txPr>
        <a:bodyPr/>
        <a:lstStyle/>
        <a:p>
          <a:pPr>
            <a:defRPr sz="10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solidFill>
          <a:srgbClr val="FFFFFF">
            <a:lumMod val="95000"/>
          </a:srgbClr>
        </a:solidFill>
        <a:effectLst>
          <a:outerShdw blurRad="50800" dist="50800" dir="5400000" algn="ctr" rotWithShape="0">
            <a:schemeClr val="bg1">
              <a:lumMod val="85000"/>
            </a:schemeClr>
          </a:outerShdw>
        </a:effectLst>
      </c:spPr>
    </c:sideWall>
    <c:backWall>
      <c:thickness val="0"/>
      <c:spPr>
        <a:solidFill>
          <a:srgbClr val="FFFFFF">
            <a:lumMod val="95000"/>
          </a:srgbClr>
        </a:solidFill>
      </c:spPr>
    </c:backWall>
    <c:plotArea>
      <c:layout/>
      <c:bar3DChart>
        <c:barDir val="col"/>
        <c:grouping val="stacked"/>
        <c:varyColors val="0"/>
        <c:ser>
          <c:idx val="0"/>
          <c:order val="0"/>
          <c:tx>
            <c:strRef>
              <c:f>Sheet1!$B$1</c:f>
              <c:strCache>
                <c:ptCount val="1"/>
                <c:pt idx="0">
                  <c:v>Royalties</c:v>
                </c:pt>
              </c:strCache>
            </c:strRef>
          </c:tx>
          <c:spPr>
            <a:solidFill>
              <a:srgbClr val="00B050"/>
            </a:solidFill>
          </c:spPr>
          <c:invertIfNegative val="0"/>
          <c:cat>
            <c:strRef>
              <c:f>Sheet1!$A$2:$A$13</c:f>
              <c:strCache>
                <c:ptCount val="12"/>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strCache>
            </c:strRef>
          </c:cat>
          <c:val>
            <c:numRef>
              <c:f>Sheet1!$B$2:$B$13</c:f>
              <c:numCache>
                <c:formatCode>General</c:formatCode>
                <c:ptCount val="12"/>
                <c:pt idx="0">
                  <c:v>0</c:v>
                </c:pt>
                <c:pt idx="1">
                  <c:v>0</c:v>
                </c:pt>
                <c:pt idx="2" formatCode="#,##0">
                  <c:v>2375</c:v>
                </c:pt>
                <c:pt idx="3" formatCode="#,##0">
                  <c:v>2857</c:v>
                </c:pt>
                <c:pt idx="4" formatCode="#,##0">
                  <c:v>4056</c:v>
                </c:pt>
                <c:pt idx="5" formatCode="#,##0">
                  <c:v>5248</c:v>
                </c:pt>
                <c:pt idx="6" formatCode="#,##0">
                  <c:v>6300</c:v>
                </c:pt>
                <c:pt idx="7" formatCode="#,##0">
                  <c:v>6806</c:v>
                </c:pt>
                <c:pt idx="8" formatCode="#,##0">
                  <c:v>6478</c:v>
                </c:pt>
                <c:pt idx="9" formatCode="#,##0">
                  <c:v>6964</c:v>
                </c:pt>
                <c:pt idx="10" formatCode="#,##0">
                  <c:v>8531</c:v>
                </c:pt>
                <c:pt idx="11">
                  <c:v>7000</c:v>
                </c:pt>
              </c:numCache>
            </c:numRef>
          </c:val>
        </c:ser>
        <c:ser>
          <c:idx val="1"/>
          <c:order val="1"/>
          <c:tx>
            <c:strRef>
              <c:f>Sheet1!$C$1</c:f>
              <c:strCache>
                <c:ptCount val="1"/>
                <c:pt idx="0">
                  <c:v>Non GiA Revenue</c:v>
                </c:pt>
              </c:strCache>
            </c:strRef>
          </c:tx>
          <c:spPr>
            <a:solidFill>
              <a:srgbClr val="0033CC"/>
            </a:solidFill>
          </c:spPr>
          <c:invertIfNegative val="0"/>
          <c:cat>
            <c:strRef>
              <c:f>Sheet1!$A$2:$A$13</c:f>
              <c:strCache>
                <c:ptCount val="12"/>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strCache>
            </c:strRef>
          </c:cat>
          <c:val>
            <c:numRef>
              <c:f>Sheet1!$C$2:$C$13</c:f>
              <c:numCache>
                <c:formatCode>#,##0</c:formatCode>
                <c:ptCount val="12"/>
                <c:pt idx="0">
                  <c:v>6194</c:v>
                </c:pt>
                <c:pt idx="1">
                  <c:v>8240</c:v>
                </c:pt>
                <c:pt idx="2">
                  <c:v>10993</c:v>
                </c:pt>
                <c:pt idx="3">
                  <c:v>7918</c:v>
                </c:pt>
                <c:pt idx="4">
                  <c:v>11199</c:v>
                </c:pt>
                <c:pt idx="5">
                  <c:v>11573</c:v>
                </c:pt>
                <c:pt idx="6">
                  <c:v>12547</c:v>
                </c:pt>
                <c:pt idx="7">
                  <c:v>11736</c:v>
                </c:pt>
                <c:pt idx="8">
                  <c:v>12377</c:v>
                </c:pt>
                <c:pt idx="9">
                  <c:v>10095</c:v>
                </c:pt>
                <c:pt idx="10">
                  <c:v>10899</c:v>
                </c:pt>
                <c:pt idx="11" formatCode="General">
                  <c:v>16541</c:v>
                </c:pt>
              </c:numCache>
            </c:numRef>
          </c:val>
        </c:ser>
        <c:dLbls>
          <c:showLegendKey val="0"/>
          <c:showVal val="0"/>
          <c:showCatName val="0"/>
          <c:showSerName val="0"/>
          <c:showPercent val="0"/>
          <c:showBubbleSize val="0"/>
        </c:dLbls>
        <c:gapWidth val="150"/>
        <c:shape val="cylinder"/>
        <c:axId val="431710656"/>
        <c:axId val="431711048"/>
        <c:axId val="0"/>
      </c:bar3DChart>
      <c:catAx>
        <c:axId val="431710656"/>
        <c:scaling>
          <c:orientation val="minMax"/>
        </c:scaling>
        <c:delete val="0"/>
        <c:axPos val="b"/>
        <c:numFmt formatCode="General" sourceLinked="0"/>
        <c:majorTickMark val="out"/>
        <c:minorTickMark val="none"/>
        <c:tickLblPos val="nextTo"/>
        <c:txPr>
          <a:bodyPr/>
          <a:lstStyle/>
          <a:p>
            <a:pPr>
              <a:defRPr sz="1000" b="1" i="0" baseline="0"/>
            </a:pPr>
            <a:endParaRPr lang="en-US"/>
          </a:p>
        </c:txPr>
        <c:crossAx val="431711048"/>
        <c:crosses val="autoZero"/>
        <c:auto val="1"/>
        <c:lblAlgn val="ctr"/>
        <c:lblOffset val="100"/>
        <c:noMultiLvlLbl val="0"/>
      </c:catAx>
      <c:valAx>
        <c:axId val="431711048"/>
        <c:scaling>
          <c:orientation val="minMax"/>
        </c:scaling>
        <c:delete val="0"/>
        <c:axPos val="l"/>
        <c:majorGridlines/>
        <c:numFmt formatCode="#,##0" sourceLinked="0"/>
        <c:majorTickMark val="out"/>
        <c:minorTickMark val="none"/>
        <c:tickLblPos val="nextTo"/>
        <c:txPr>
          <a:bodyPr/>
          <a:lstStyle/>
          <a:p>
            <a:pPr>
              <a:defRPr sz="1200" b="1" i="0" baseline="0"/>
            </a:pPr>
            <a:endParaRPr lang="en-US"/>
          </a:p>
        </c:txPr>
        <c:crossAx val="431710656"/>
        <c:crosses val="autoZero"/>
        <c:crossBetween val="between"/>
      </c:valAx>
    </c:plotArea>
    <c:legend>
      <c:legendPos val="r"/>
      <c:overlay val="0"/>
      <c:txPr>
        <a:bodyPr/>
        <a:lstStyle/>
        <a:p>
          <a:pPr>
            <a:defRPr sz="1000" b="1" i="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479B00DD-B644-4657-86E8-6D513F3A672B}" type="datetimeFigureOut">
              <a:rPr lang="en-GB" smtClean="0"/>
              <a:pPr/>
              <a:t>31/05/2017</a:t>
            </a:fld>
            <a:endParaRPr lang="en-GB"/>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2E6549AD-A1E1-46AB-98A9-84C7F89D94CD}" type="slidenum">
              <a:rPr lang="en-GB" smtClean="0"/>
              <a:pPr/>
              <a:t>‹#›</a:t>
            </a:fld>
            <a:endParaRPr lang="en-GB"/>
          </a:p>
        </p:txBody>
      </p:sp>
    </p:spTree>
    <p:extLst>
      <p:ext uri="{BB962C8B-B14F-4D97-AF65-F5344CB8AC3E}">
        <p14:creationId xmlns:p14="http://schemas.microsoft.com/office/powerpoint/2010/main" val="3704659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7E92720C-E698-634D-99A9-EA5B496EC0B6}" type="datetimeFigureOut">
              <a:rPr lang="en-US" smtClean="0"/>
              <a:pPr/>
              <a:t>5/31/2017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BE3B0E90-91DE-494C-945C-1A70B9504061}" type="slidenum">
              <a:rPr lang="en-US" smtClean="0"/>
              <a:pPr/>
              <a:t>‹#›</a:t>
            </a:fld>
            <a:endParaRPr lang="en-US"/>
          </a:p>
        </p:txBody>
      </p:sp>
    </p:spTree>
    <p:extLst>
      <p:ext uri="{BB962C8B-B14F-4D97-AF65-F5344CB8AC3E}">
        <p14:creationId xmlns:p14="http://schemas.microsoft.com/office/powerpoint/2010/main" val="3489705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112B8-2C61-43AD-9754-235ABB2ACC0B}" type="slidenum">
              <a:rPr lang="en-US">
                <a:solidFill>
                  <a:prstClr val="black"/>
                </a:solidFill>
              </a:rPr>
              <a:pPr/>
              <a:t>1</a:t>
            </a:fld>
            <a:endParaRPr lang="en-US">
              <a:solidFill>
                <a:prstClr val="black"/>
              </a:solidFill>
            </a:endParaRPr>
          </a:p>
        </p:txBody>
      </p:sp>
      <p:sp>
        <p:nvSpPr>
          <p:cNvPr id="20482" name="Rectangle 2"/>
          <p:cNvSpPr>
            <a:spLocks noGrp="1" noRot="1" noChangeAspect="1" noChangeArrowheads="1" noTextEdit="1"/>
          </p:cNvSpPr>
          <p:nvPr>
            <p:ph type="sldImg"/>
          </p:nvPr>
        </p:nvSpPr>
        <p:spPr>
          <a:xfrm>
            <a:off x="917575" y="744538"/>
            <a:ext cx="4962525" cy="3722687"/>
          </a:xfrm>
          <a:ln/>
        </p:spPr>
      </p:sp>
      <p:sp>
        <p:nvSpPr>
          <p:cNvPr id="20483" name="Rectangle 3"/>
          <p:cNvSpPr>
            <a:spLocks noGrp="1" noChangeArrowheads="1"/>
          </p:cNvSpPr>
          <p:nvPr>
            <p:ph type="body" idx="1"/>
          </p:nvPr>
        </p:nvSpPr>
        <p:spPr/>
        <p:txBody>
          <a:bodyPr/>
          <a:lstStyle/>
          <a:p>
            <a:r>
              <a:rPr lang="en-US"/>
              <a:t>Note: Do not change background, font or font colours.</a:t>
            </a:r>
          </a:p>
        </p:txBody>
      </p:sp>
    </p:spTree>
    <p:extLst>
      <p:ext uri="{BB962C8B-B14F-4D97-AF65-F5344CB8AC3E}">
        <p14:creationId xmlns:p14="http://schemas.microsoft.com/office/powerpoint/2010/main" val="319594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E3B0E90-91DE-494C-945C-1A70B9504061}" type="slidenum">
              <a:rPr lang="en-US" smtClean="0"/>
              <a:pPr/>
              <a:t>3</a:t>
            </a:fld>
            <a:endParaRPr lang="en-US"/>
          </a:p>
        </p:txBody>
      </p:sp>
    </p:spTree>
    <p:extLst>
      <p:ext uri="{BB962C8B-B14F-4D97-AF65-F5344CB8AC3E}">
        <p14:creationId xmlns:p14="http://schemas.microsoft.com/office/powerpoint/2010/main" val="61049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H5N8 is a highly pathogenic avian influenza (HPAI) subtype that first emerged across Europe and Asia in 2014, causing deaths in wild bird populations and outbreaks in domestic poultry flocks.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Although there is currently no evidence for human infection with H5N8 and the risk to people is considered low, the pandemic potential of H5 and H7 avian influenza subtypes require control measures to be implemented upon detection.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 rapid detection of HPAI by the Veterinary division at AFBI underlines the critical role played by the division in safeguarding the Northern Irish poultry industry.  Four cases of H5N8 have been detected so far in Northern Ireland in 2017 and this highlights the importance of maintaining cutting edge local capabilities to respond to emerging disease threats.</a:t>
            </a:r>
          </a:p>
          <a:p>
            <a:endParaRPr lang="en-GB" dirty="0"/>
          </a:p>
        </p:txBody>
      </p:sp>
      <p:sp>
        <p:nvSpPr>
          <p:cNvPr id="4" name="Footer Placeholder 3"/>
          <p:cNvSpPr>
            <a:spLocks noGrp="1"/>
          </p:cNvSpPr>
          <p:nvPr>
            <p:ph type="ftr" sz="quarter" idx="10"/>
          </p:nvPr>
        </p:nvSpPr>
        <p:spPr/>
        <p:txBody>
          <a:bodyPr/>
          <a:lstStyle/>
          <a:p>
            <a:pPr>
              <a:defRPr/>
            </a:pPr>
            <a:r>
              <a:rPr lang="en-GB" smtClean="0">
                <a:solidFill>
                  <a:prstClr val="black"/>
                </a:solidFill>
              </a:rPr>
              <a:t>23-06-2016 DAERA Ministerial Visit</a:t>
            </a:r>
            <a:endParaRPr lang="en-GB">
              <a:solidFill>
                <a:prstClr val="black"/>
              </a:solidFill>
            </a:endParaRPr>
          </a:p>
        </p:txBody>
      </p:sp>
      <p:sp>
        <p:nvSpPr>
          <p:cNvPr id="5" name="Slide Number Placeholder 4"/>
          <p:cNvSpPr>
            <a:spLocks noGrp="1"/>
          </p:cNvSpPr>
          <p:nvPr>
            <p:ph type="sldNum" sz="quarter" idx="11"/>
          </p:nvPr>
        </p:nvSpPr>
        <p:spPr/>
        <p:txBody>
          <a:bodyPr/>
          <a:lstStyle/>
          <a:p>
            <a:pPr>
              <a:defRPr/>
            </a:pPr>
            <a:fld id="{1C540402-2882-4E24-92CF-D2E4C65ABAD7}"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260605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CC8B3-9F53-4135-B283-DECF1BBF8CC3}" type="slidenum">
              <a:rPr lang="en-US">
                <a:solidFill>
                  <a:prstClr val="black"/>
                </a:solidFill>
              </a:rPr>
              <a:pPr/>
              <a:t>10</a:t>
            </a:fld>
            <a:endParaRPr lang="en-US" dirty="0">
              <a:solidFill>
                <a:prstClr val="black"/>
              </a:solidFill>
            </a:endParaRPr>
          </a:p>
        </p:txBody>
      </p:sp>
      <p:sp>
        <p:nvSpPr>
          <p:cNvPr id="75778" name="Rectangle 2"/>
          <p:cNvSpPr>
            <a:spLocks noGrp="1" noRot="1" noChangeAspect="1" noChangeArrowheads="1" noTextEdit="1"/>
          </p:cNvSpPr>
          <p:nvPr>
            <p:ph type="sldImg"/>
          </p:nvPr>
        </p:nvSpPr>
        <p:spPr>
          <a:xfrm>
            <a:off x="917575" y="744538"/>
            <a:ext cx="4962525" cy="3722687"/>
          </a:xfrm>
          <a:ln/>
        </p:spPr>
      </p:sp>
      <p:sp>
        <p:nvSpPr>
          <p:cNvPr id="75779" name="Rectangle 3"/>
          <p:cNvSpPr>
            <a:spLocks noGrp="1" noChangeArrowheads="1"/>
          </p:cNvSpPr>
          <p:nvPr>
            <p:ph type="body" idx="1"/>
          </p:nvPr>
        </p:nvSpPr>
        <p:spPr/>
        <p:txBody>
          <a:bodyPr/>
          <a:lstStyle/>
          <a:p>
            <a:pPr marL="228600" indent="-228600" eaLnBrk="1" hangingPunct="1">
              <a:buFont typeface="Wingdings" pitchFamily="2" charset="2"/>
              <a:buNone/>
              <a:defRPr/>
            </a:pPr>
            <a:endParaRPr lang="en-US" dirty="0"/>
          </a:p>
        </p:txBody>
      </p:sp>
    </p:spTree>
    <p:extLst>
      <p:ext uri="{BB962C8B-B14F-4D97-AF65-F5344CB8AC3E}">
        <p14:creationId xmlns:p14="http://schemas.microsoft.com/office/powerpoint/2010/main" val="338585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sz="1200" dirty="0" smtClean="0"/>
              <a:t>In September 2016, DAERA formally applied to OIE for official recognition of BSE Negligible Risk Status for Northern Ireland (decision due end May 2017).  AFBI testing has been a significant component of the eradication and surveillance programme for this disease in Northern Ireland.  NI is the first of the UK regions to seek negligible risk status for BSE and has positive trade implications for the region.</a:t>
            </a:r>
            <a:endParaRPr lang="en-GB" dirty="0"/>
          </a:p>
        </p:txBody>
      </p:sp>
      <p:sp>
        <p:nvSpPr>
          <p:cNvPr id="4" name="Footer Placeholder 3"/>
          <p:cNvSpPr>
            <a:spLocks noGrp="1"/>
          </p:cNvSpPr>
          <p:nvPr>
            <p:ph type="ftr" sz="quarter" idx="10"/>
          </p:nvPr>
        </p:nvSpPr>
        <p:spPr/>
        <p:txBody>
          <a:bodyPr/>
          <a:lstStyle/>
          <a:p>
            <a:pPr>
              <a:defRPr/>
            </a:pPr>
            <a:r>
              <a:rPr lang="en-GB" smtClean="0">
                <a:solidFill>
                  <a:prstClr val="black"/>
                </a:solidFill>
              </a:rPr>
              <a:t>23-06-2016 DAERA Ministerial Visit</a:t>
            </a:r>
            <a:endParaRPr lang="en-GB">
              <a:solidFill>
                <a:prstClr val="black"/>
              </a:solidFill>
            </a:endParaRPr>
          </a:p>
        </p:txBody>
      </p:sp>
      <p:sp>
        <p:nvSpPr>
          <p:cNvPr id="5" name="Slide Number Placeholder 4"/>
          <p:cNvSpPr>
            <a:spLocks noGrp="1"/>
          </p:cNvSpPr>
          <p:nvPr>
            <p:ph type="sldNum" sz="quarter" idx="11"/>
          </p:nvPr>
        </p:nvSpPr>
        <p:spPr/>
        <p:txBody>
          <a:bodyPr/>
          <a:lstStyle/>
          <a:p>
            <a:pPr>
              <a:defRPr/>
            </a:pPr>
            <a:fld id="{1C540402-2882-4E24-92CF-D2E4C65ABAD7}"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285597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3B0E90-91DE-494C-945C-1A70B9504061}" type="slidenum">
              <a:rPr lang="en-US" smtClean="0"/>
              <a:pPr/>
              <a:t>14</a:t>
            </a:fld>
            <a:endParaRPr lang="en-US"/>
          </a:p>
        </p:txBody>
      </p:sp>
    </p:spTree>
    <p:extLst>
      <p:ext uri="{BB962C8B-B14F-4D97-AF65-F5344CB8AC3E}">
        <p14:creationId xmlns:p14="http://schemas.microsoft.com/office/powerpoint/2010/main" val="263323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3B0E90-91DE-494C-945C-1A70B9504061}" type="slidenum">
              <a:rPr lang="en-US" smtClean="0"/>
              <a:pPr/>
              <a:t>21</a:t>
            </a:fld>
            <a:endParaRPr lang="en-US"/>
          </a:p>
        </p:txBody>
      </p:sp>
    </p:spTree>
    <p:extLst>
      <p:ext uri="{BB962C8B-B14F-4D97-AF65-F5344CB8AC3E}">
        <p14:creationId xmlns:p14="http://schemas.microsoft.com/office/powerpoint/2010/main" val="373518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14348" y="785794"/>
            <a:ext cx="7772400" cy="1143000"/>
          </a:xfrm>
        </p:spPr>
        <p:txBody>
          <a:bodyPr/>
          <a:lstStyle>
            <a:lvl1pPr>
              <a:defRPr sz="4000" b="1">
                <a:solidFill>
                  <a:schemeClr val="accent1">
                    <a:lumMod val="50000"/>
                  </a:schemeClr>
                </a:solidFill>
                <a:latin typeface="Arial" panose="020B0604020202020204" pitchFamily="34" charset="0"/>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61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6150" name="Rectangle 6"/>
          <p:cNvSpPr>
            <a:spLocks noGrp="1" noChangeArrowheads="1"/>
          </p:cNvSpPr>
          <p:nvPr>
            <p:ph type="sldNum" sz="quarter" idx="4"/>
          </p:nvPr>
        </p:nvSpPr>
        <p:spPr/>
        <p:txBody>
          <a:bodyPr/>
          <a:lstStyle>
            <a:lvl1pPr>
              <a:defRPr/>
            </a:lvl1pPr>
          </a:lstStyle>
          <a:p>
            <a:fld id="{1499549D-393D-46EA-A1FC-B2FA74A750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98C368-0E34-43B4-88DC-474506379A4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0C11C1-E289-4A68-A112-9FA4B3E364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vl1pPr>
          </a:lstStyle>
          <a:p>
            <a:r>
              <a:rPr lang="en-US" dirty="0" smtClean="0"/>
              <a:t>Click to edit Master title style</a:t>
            </a:r>
            <a:endParaRPr lang="en-GB" dirty="0"/>
          </a:p>
        </p:txBody>
      </p:sp>
      <p:sp>
        <p:nvSpPr>
          <p:cNvPr id="3" name="Table Placeholder 2"/>
          <p:cNvSpPr>
            <a:spLocks noGrp="1"/>
          </p:cNvSpPr>
          <p:nvPr>
            <p:ph type="tbl"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34BF483-ACFE-4E82-908B-960C70660B1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dirty="0">
              <a:solidFill>
                <a:srgbClr val="000000"/>
              </a:solidFill>
            </a:endParaRPr>
          </a:p>
        </p:txBody>
      </p:sp>
      <p:sp>
        <p:nvSpPr>
          <p:cNvPr id="6149"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6150" name="Rectangle 6"/>
          <p:cNvSpPr>
            <a:spLocks noGrp="1" noChangeArrowheads="1"/>
          </p:cNvSpPr>
          <p:nvPr>
            <p:ph type="sldNum" sz="quarter" idx="4"/>
          </p:nvPr>
        </p:nvSpPr>
        <p:spPr/>
        <p:txBody>
          <a:bodyPr/>
          <a:lstStyle>
            <a:lvl1pPr>
              <a:defRPr/>
            </a:lvl1pPr>
          </a:lstStyle>
          <a:p>
            <a:fld id="{51DCC89B-C8A3-4FD3-BA26-9EEC4A4972FA}"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C50C68-7F59-4C01-AD50-4537C951C7EC}" type="slidenum">
              <a:rPr lang="en-US">
                <a:solidFill>
                  <a:srgbClr val="000000"/>
                </a:solidFill>
              </a: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B3275F-E141-434C-9CDC-57D3A2B38085}"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F0066-C33B-4E22-ABAD-336D4BA97A80}"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E8D577E-AE61-483C-9CAB-0FF62A7BAADF}"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839DED3-7150-49FA-AA7B-8BA41440A12A}"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E8E2952-8D85-49AF-8BB2-57A40C5F002B}"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FA55B5-8702-41A1-B872-2E1F19087B3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80E2E5-AA82-41E2-8A8B-9151681B2C77}"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174043-6546-4A70-9B0E-62F032BF6E42}"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F732BE-6C17-4EDA-9A6A-CEE4F93AB63B}"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D08C9E-D1D5-4B33-A4A1-16A78C46BDE6}"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115616" y="2372883"/>
            <a:ext cx="7772400" cy="1143000"/>
          </a:xfrm>
        </p:spPr>
        <p:txBody>
          <a:bodyPr/>
          <a:lstStyle>
            <a:lvl1pPr algn="r">
              <a:defRPr/>
            </a:lvl1pPr>
          </a:lstStyle>
          <a:p>
            <a:r>
              <a:rPr lang="en-US" dirty="0"/>
              <a:t>Click to edit Master title style</a:t>
            </a:r>
          </a:p>
        </p:txBody>
      </p:sp>
      <p:sp>
        <p:nvSpPr>
          <p:cNvPr id="6147" name="Rectangle 3"/>
          <p:cNvSpPr>
            <a:spLocks noGrp="1" noChangeArrowheads="1"/>
          </p:cNvSpPr>
          <p:nvPr>
            <p:ph type="subTitle" idx="1"/>
          </p:nvPr>
        </p:nvSpPr>
        <p:spPr>
          <a:xfrm>
            <a:off x="2483768" y="3525011"/>
            <a:ext cx="6400800" cy="1752600"/>
          </a:xfrm>
        </p:spPr>
        <p:txBody>
          <a:bodyPr/>
          <a:lstStyle>
            <a:lvl1pPr marL="0" indent="0" algn="r">
              <a:buFontTx/>
              <a:buNone/>
              <a:defRPr sz="2800"/>
            </a:lvl1pPr>
          </a:lstStyle>
          <a:p>
            <a:r>
              <a:rPr lang="en-US" dirty="0"/>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508787"/>
          </a:xfrm>
        </p:spPr>
        <p:txBody>
          <a:bodyPr/>
          <a:lstStyle>
            <a:lvl1pPr>
              <a:defRPr sz="4000" b="1">
                <a:solidFill>
                  <a:srgbClr val="008290"/>
                </a:solidFill>
                <a:latin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0" y="1508789"/>
            <a:ext cx="8640960" cy="48005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14348" y="785794"/>
            <a:ext cx="7772400" cy="1143000"/>
          </a:xfrm>
        </p:spPr>
        <p:txBody>
          <a:bodyPr/>
          <a:lstStyle>
            <a:lvl1pPr>
              <a:defRPr sz="4000" b="1">
                <a:solidFill>
                  <a:schemeClr val="accent1">
                    <a:lumMod val="50000"/>
                  </a:schemeClr>
                </a:solidFill>
                <a:latin typeface="Arial" panose="020B0604020202020204" pitchFamily="34" charset="0"/>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61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6150" name="Rectangle 6"/>
          <p:cNvSpPr>
            <a:spLocks noGrp="1" noChangeArrowheads="1"/>
          </p:cNvSpPr>
          <p:nvPr>
            <p:ph type="sldNum" sz="quarter" idx="4"/>
          </p:nvPr>
        </p:nvSpPr>
        <p:spPr/>
        <p:txBody>
          <a:bodyPr/>
          <a:lstStyle>
            <a:lvl1pPr>
              <a:defRPr/>
            </a:lvl1pPr>
          </a:lstStyle>
          <a:p>
            <a:fld id="{1499549D-393D-46EA-A1FC-B2FA74A750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FA55B5-8702-41A1-B872-2E1F19087B3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7A1EDF-2148-47D6-9605-1FDACC481D6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53B8A1-1D63-496F-93A7-1B0621B55E2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7A1EDF-2148-47D6-9605-1FDACC481D6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4DBEF6-E743-4A3E-9A68-9A546D6C9B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7F0DCDB-C88D-4DAF-8BD2-102C03A62C1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F434E21-F4FB-4FA0-BFC6-3DA92D065A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3F46DE-15D9-4F9D-AA5D-21B45545EE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D481EE-FCCB-4803-AF21-9FFFEC6FA8E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98C368-0E34-43B4-88DC-474506379A4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0C11C1-E289-4A68-A112-9FA4B3E364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vl1pPr>
          </a:lstStyle>
          <a:p>
            <a:r>
              <a:rPr lang="en-US" dirty="0" smtClean="0"/>
              <a:t>Click to edit Master title style</a:t>
            </a:r>
            <a:endParaRPr lang="en-GB" dirty="0"/>
          </a:p>
        </p:txBody>
      </p:sp>
      <p:sp>
        <p:nvSpPr>
          <p:cNvPr id="3" name="Table Placeholder 2"/>
          <p:cNvSpPr>
            <a:spLocks noGrp="1"/>
          </p:cNvSpPr>
          <p:nvPr>
            <p:ph type="tbl"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34BF483-ACFE-4E82-908B-960C70660B1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2E7242-F9D1-4D68-8ABA-936AC669F39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E6E07E-DFEA-4BB6-B041-D4D53E8D7CE1}"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53B8A1-1D63-496F-93A7-1B0621B55E2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45E1D1-EFFF-4162-BE63-3636BA289F2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7EA477-6AE4-44C7-A8E7-BEFBD32D179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ECF39E-8BC9-4737-8CCF-37DFF70BDD4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D66920-30ED-40F0-903D-2184AFF3C0AC}"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7E2E44-54A2-4972-B0A4-C7F0E4C9C53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C8A27B-2CA7-4B5F-B2C4-2AA82B9FD75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126110-97B0-4766-94F9-1D979B63C3EC}"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06B6E3-D852-4FCB-8316-6147C95DB1A8}"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174948-0C03-4C44-AEDC-C4BF53FA3DA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A84A70-D770-410B-AE60-A03B95C76DA4}"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4DBEF6-E743-4A3E-9A68-9A546D6C9B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624F09-9A9C-4AF5-8BA2-19C9C320ADA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7F0DCDB-C88D-4DAF-8BD2-102C03A62C1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F434E21-F4FB-4FA0-BFC6-3DA92D065A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3F46DE-15D9-4F9D-AA5D-21B45545EE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D481EE-FCCB-4803-AF21-9FFFEC6FA8E9}"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Arial" panose="020B0604020202020204" pitchFamily="34" charset="0"/>
                <a:ea typeface="+mn-ea"/>
                <a:cs typeface="+mn-cs"/>
              </a:defRPr>
            </a:lvl1pPr>
          </a:lstStyle>
          <a:p>
            <a:pPr defTabSz="914400" eaLnBrk="0" fontAlgn="base" hangingPunct="0">
              <a:spcBef>
                <a:spcPct val="0"/>
              </a:spcBef>
              <a:spcAft>
                <a:spcPct val="0"/>
              </a:spcAft>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panose="020B0604020202020204" pitchFamily="34" charset="0"/>
                <a:ea typeface="+mn-ea"/>
                <a:cs typeface="+mn-cs"/>
              </a:defRPr>
            </a:lvl1pPr>
          </a:lstStyle>
          <a:p>
            <a:pPr defTabSz="914400" eaLnBrk="0" fontAlgn="base" hangingPunct="0">
              <a:spcBef>
                <a:spcPct val="0"/>
              </a:spcBef>
              <a:spcAft>
                <a:spcPct val="0"/>
              </a:spcAft>
            </a:pPr>
            <a:endParaRPr lang="en-US" dirty="0">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panose="020B0604020202020204" pitchFamily="34" charset="0"/>
                <a:ea typeface="+mn-ea"/>
                <a:cs typeface="+mn-cs"/>
              </a:defRPr>
            </a:lvl1pPr>
          </a:lstStyle>
          <a:p>
            <a:pPr defTabSz="914400" eaLnBrk="0" fontAlgn="base" hangingPunct="0">
              <a:spcBef>
                <a:spcPct val="0"/>
              </a:spcBef>
              <a:spcAft>
                <a:spcPct val="0"/>
              </a:spcAft>
            </a:pPr>
            <a:fld id="{79A70984-E3E6-49EF-863E-64AE478CFDCC}" type="slidenum">
              <a:rPr lang="en-US" smtClean="0">
                <a:solidFill>
                  <a:srgbClr val="000000"/>
                </a:solidFill>
              </a:rPr>
              <a:pPr defTabSz="914400" eaLnBrk="0" fontAlgn="base" hangingPunct="0">
                <a:spcBef>
                  <a:spcPct val="0"/>
                </a:spcBef>
                <a:spcAft>
                  <a:spcPct val="0"/>
                </a:spcAft>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3600" b="1">
          <a:solidFill>
            <a:schemeClr val="hlink"/>
          </a:solidFill>
          <a:latin typeface="Arial" panose="020B0604020202020204" pitchFamily="34" charset="0"/>
          <a:ea typeface="+mj-ea"/>
          <a:cs typeface="+mj-cs"/>
        </a:defRPr>
      </a:lvl1pPr>
      <a:lvl2pPr algn="ctr" rtl="0" fontAlgn="base">
        <a:spcBef>
          <a:spcPct val="0"/>
        </a:spcBef>
        <a:spcAft>
          <a:spcPct val="0"/>
        </a:spcAft>
        <a:defRPr sz="3600" b="1">
          <a:solidFill>
            <a:schemeClr val="hlink"/>
          </a:solidFill>
          <a:latin typeface="Trebuchet MS" pitchFamily="34" charset="0"/>
          <a:ea typeface="Osaka"/>
          <a:cs typeface="Arial" pitchFamily="34" charset="0"/>
        </a:defRPr>
      </a:lvl2pPr>
      <a:lvl3pPr algn="ctr" rtl="0" fontAlgn="base">
        <a:spcBef>
          <a:spcPct val="0"/>
        </a:spcBef>
        <a:spcAft>
          <a:spcPct val="0"/>
        </a:spcAft>
        <a:defRPr sz="3600" b="1">
          <a:solidFill>
            <a:schemeClr val="hlink"/>
          </a:solidFill>
          <a:latin typeface="Trebuchet MS" pitchFamily="34" charset="0"/>
          <a:ea typeface="Osaka"/>
          <a:cs typeface="Arial" pitchFamily="34" charset="0"/>
        </a:defRPr>
      </a:lvl3pPr>
      <a:lvl4pPr algn="ctr" rtl="0" fontAlgn="base">
        <a:spcBef>
          <a:spcPct val="0"/>
        </a:spcBef>
        <a:spcAft>
          <a:spcPct val="0"/>
        </a:spcAft>
        <a:defRPr sz="3600" b="1">
          <a:solidFill>
            <a:schemeClr val="hlink"/>
          </a:solidFill>
          <a:latin typeface="Trebuchet MS" pitchFamily="34" charset="0"/>
          <a:ea typeface="Osaka"/>
          <a:cs typeface="Arial" pitchFamily="34" charset="0"/>
        </a:defRPr>
      </a:lvl4pPr>
      <a:lvl5pPr algn="ctr" rtl="0" fontAlgn="base">
        <a:spcBef>
          <a:spcPct val="0"/>
        </a:spcBef>
        <a:spcAft>
          <a:spcPct val="0"/>
        </a:spcAft>
        <a:defRPr sz="3600" b="1">
          <a:solidFill>
            <a:schemeClr val="hlink"/>
          </a:solidFill>
          <a:latin typeface="Trebuchet MS" pitchFamily="34" charset="0"/>
          <a:ea typeface="Osaka"/>
          <a:cs typeface="Arial" pitchFamily="34" charset="0"/>
        </a:defRPr>
      </a:lvl5pPr>
      <a:lvl6pPr marL="457200" algn="ctr" rtl="0" fontAlgn="base">
        <a:spcBef>
          <a:spcPct val="0"/>
        </a:spcBef>
        <a:spcAft>
          <a:spcPct val="0"/>
        </a:spcAft>
        <a:defRPr sz="3600" b="1">
          <a:solidFill>
            <a:schemeClr val="hlink"/>
          </a:solidFill>
          <a:latin typeface="Trebuchet MS" pitchFamily="34" charset="0"/>
          <a:ea typeface="Osaka"/>
          <a:cs typeface="Arial" pitchFamily="34" charset="0"/>
        </a:defRPr>
      </a:lvl6pPr>
      <a:lvl7pPr marL="914400" algn="ctr" rtl="0" fontAlgn="base">
        <a:spcBef>
          <a:spcPct val="0"/>
        </a:spcBef>
        <a:spcAft>
          <a:spcPct val="0"/>
        </a:spcAft>
        <a:defRPr sz="3600" b="1">
          <a:solidFill>
            <a:schemeClr val="hlink"/>
          </a:solidFill>
          <a:latin typeface="Trebuchet MS" pitchFamily="34" charset="0"/>
          <a:ea typeface="Osaka"/>
          <a:cs typeface="Arial" pitchFamily="34" charset="0"/>
        </a:defRPr>
      </a:lvl7pPr>
      <a:lvl8pPr marL="1371600" algn="ctr" rtl="0" fontAlgn="base">
        <a:spcBef>
          <a:spcPct val="0"/>
        </a:spcBef>
        <a:spcAft>
          <a:spcPct val="0"/>
        </a:spcAft>
        <a:defRPr sz="3600" b="1">
          <a:solidFill>
            <a:schemeClr val="hlink"/>
          </a:solidFill>
          <a:latin typeface="Trebuchet MS" pitchFamily="34" charset="0"/>
          <a:ea typeface="Osaka"/>
          <a:cs typeface="Arial" pitchFamily="34" charset="0"/>
        </a:defRPr>
      </a:lvl8pPr>
      <a:lvl9pPr marL="1828800" algn="ctr" rtl="0" fontAlgn="base">
        <a:spcBef>
          <a:spcPct val="0"/>
        </a:spcBef>
        <a:spcAft>
          <a:spcPct val="0"/>
        </a:spcAft>
        <a:defRPr sz="3600" b="1">
          <a:solidFill>
            <a:schemeClr val="hlink"/>
          </a:solidFill>
          <a:latin typeface="Trebuchet MS" pitchFamily="34" charset="0"/>
          <a:ea typeface="Osaka"/>
          <a:cs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400">
          <a:solidFill>
            <a:schemeClr val="tx1"/>
          </a:solidFill>
          <a:latin typeface="Arial" panose="020B0604020202020204" pitchFamily="34" charset="0"/>
          <a:ea typeface="+mn-ea"/>
          <a:cs typeface="+mn-cs"/>
        </a:defRPr>
      </a:lvl2pPr>
      <a:lvl3pPr marL="1143000" indent="-228600" algn="l" rtl="0" fontAlgn="base">
        <a:spcBef>
          <a:spcPct val="20000"/>
        </a:spcBef>
        <a:spcAft>
          <a:spcPct val="0"/>
        </a:spcAft>
        <a:buChar char="•"/>
        <a:defRPr sz="20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a:solidFill>
            <a:schemeClr val="tx1"/>
          </a:solidFill>
          <a:latin typeface="Arial" panose="020B0604020202020204" pitchFamily="34" charset="0"/>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ea typeface="+mn-ea"/>
              </a:defRPr>
            </a:lvl1pPr>
          </a:lstStyle>
          <a:p>
            <a:pPr defTabSz="914400" eaLnBrk="0" fontAlgn="base" hangingPunct="0">
              <a:spcBef>
                <a:spcPct val="0"/>
              </a:spcBef>
              <a:spcAft>
                <a:spcPct val="0"/>
              </a:spcAft>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ea typeface="+mn-ea"/>
              </a:defRPr>
            </a:lvl1pPr>
          </a:lstStyle>
          <a:p>
            <a:pPr defTabSz="914400" eaLnBrk="0" fontAlgn="base" hangingPunct="0">
              <a:spcBef>
                <a:spcPct val="0"/>
              </a:spcBef>
              <a:spcAft>
                <a:spcPct val="0"/>
              </a:spcAft>
            </a:pPr>
            <a:endParaRPr lang="en-US" dirty="0">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ea typeface="+mn-ea"/>
              </a:defRPr>
            </a:lvl1pPr>
          </a:lstStyle>
          <a:p>
            <a:pPr defTabSz="914400" eaLnBrk="0" fontAlgn="base" hangingPunct="0">
              <a:spcBef>
                <a:spcPct val="0"/>
              </a:spcBef>
              <a:spcAft>
                <a:spcPct val="0"/>
              </a:spcAft>
            </a:pPr>
            <a:fld id="{8A796AC5-898C-4478-B049-DCE8ABB78CFA}" type="slidenum">
              <a:rPr lang="en-US" smtClean="0">
                <a:solidFill>
                  <a:srgbClr val="000000"/>
                </a:solidFill>
              </a:rPr>
              <a:pPr defTabSz="914400" eaLnBrk="0" fontAlgn="base" hangingPunct="0">
                <a:spcBef>
                  <a:spcPct val="0"/>
                </a:spcBef>
                <a:spcAft>
                  <a:spcPct val="0"/>
                </a:spcAft>
              </a:pPr>
              <a:t>‹#›</a:t>
            </a:fld>
            <a:endParaRPr lang="en-US" dirty="0">
              <a:solidFill>
                <a:srgbClr val="000000"/>
              </a:solidFill>
            </a:endParaRPr>
          </a:p>
        </p:txBody>
      </p:sp>
      <p:pic>
        <p:nvPicPr>
          <p:cNvPr id="7" name="Picture 2" descr="C:\Users\0552668\Documents\AFED\AFE-Research\Brexit\EU Commission_ Photo Alamy.png"/>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251520" y="5603535"/>
            <a:ext cx="2381078" cy="1080000"/>
          </a:xfrm>
          <a:prstGeom prst="rect">
            <a:avLst/>
          </a:prstGeom>
          <a:noFill/>
        </p:spPr>
      </p:pic>
      <p:pic>
        <p:nvPicPr>
          <p:cNvPr id="8" name="Picture 7" descr="C:\Users\0552668\Desktop\Wreford 2.JPG"/>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3103153" y="5603535"/>
            <a:ext cx="1404156" cy="1080000"/>
          </a:xfrm>
          <a:prstGeom prst="rect">
            <a:avLst/>
          </a:prstGeom>
          <a:noFill/>
          <a:ln w="9525">
            <a:noFill/>
            <a:miter lim="800000"/>
            <a:headEnd/>
            <a:tailEnd/>
          </a:ln>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977865" y="5583859"/>
            <a:ext cx="1245667" cy="1080000"/>
          </a:xfrm>
          <a:prstGeom prst="rect">
            <a:avLst/>
          </a:prstGeom>
        </p:spPr>
      </p:pic>
      <p:pic>
        <p:nvPicPr>
          <p:cNvPr id="10" name="Picture 9"/>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6583083" y="5583859"/>
            <a:ext cx="538985" cy="1080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charset="0"/>
          <a:ea typeface="Osaka" pitchFamily="1" charset="-128"/>
        </a:defRPr>
      </a:lvl2pPr>
      <a:lvl3pPr algn="ctr" rtl="0" fontAlgn="base">
        <a:spcBef>
          <a:spcPct val="0"/>
        </a:spcBef>
        <a:spcAft>
          <a:spcPct val="0"/>
        </a:spcAft>
        <a:defRPr sz="4400">
          <a:solidFill>
            <a:schemeClr val="tx2"/>
          </a:solidFill>
          <a:latin typeface="Arial" charset="0"/>
          <a:ea typeface="Osaka" pitchFamily="1" charset="-128"/>
        </a:defRPr>
      </a:lvl3pPr>
      <a:lvl4pPr algn="ctr" rtl="0" fontAlgn="base">
        <a:spcBef>
          <a:spcPct val="0"/>
        </a:spcBef>
        <a:spcAft>
          <a:spcPct val="0"/>
        </a:spcAft>
        <a:defRPr sz="4400">
          <a:solidFill>
            <a:schemeClr val="tx2"/>
          </a:solidFill>
          <a:latin typeface="Arial" charset="0"/>
          <a:ea typeface="Osaka" pitchFamily="1" charset="-128"/>
        </a:defRPr>
      </a:lvl4pPr>
      <a:lvl5pPr algn="ctr" rtl="0" fontAlgn="base">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fontAlgn="base">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Arial" panose="020B0604020202020204" pitchFamily="34" charset="0"/>
          <a:ea typeface="+mn-ea"/>
        </a:defRPr>
      </a:lvl2pPr>
      <a:lvl3pPr marL="1143000" indent="-228600" algn="l" rtl="0" fontAlgn="base">
        <a:spcBef>
          <a:spcPct val="20000"/>
        </a:spcBef>
        <a:spcAft>
          <a:spcPct val="0"/>
        </a:spcAft>
        <a:buChar char="•"/>
        <a:defRPr sz="2400">
          <a:solidFill>
            <a:schemeClr val="tx1"/>
          </a:solidFill>
          <a:latin typeface="Arial" panose="020B0604020202020204" pitchFamily="34" charset="0"/>
          <a:ea typeface="+mn-ea"/>
        </a:defRPr>
      </a:lvl3pPr>
      <a:lvl4pPr marL="1600200" indent="-228600" algn="l" rtl="0" fontAlgn="base">
        <a:spcBef>
          <a:spcPct val="20000"/>
        </a:spcBef>
        <a:spcAft>
          <a:spcPct val="0"/>
        </a:spcAft>
        <a:buChar char="–"/>
        <a:defRPr sz="2000">
          <a:solidFill>
            <a:schemeClr val="tx1"/>
          </a:solidFill>
          <a:latin typeface="Arial" panose="020B0604020202020204" pitchFamily="34" charset="0"/>
          <a:ea typeface="+mn-ea"/>
        </a:defRPr>
      </a:lvl4pPr>
      <a:lvl5pPr marL="2057400" indent="-228600" algn="l" rtl="0" fontAlgn="base">
        <a:spcBef>
          <a:spcPct val="20000"/>
        </a:spcBef>
        <a:spcAft>
          <a:spcPct val="0"/>
        </a:spcAft>
        <a:buChar char="»"/>
        <a:defRPr sz="2000">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
            <a:ext cx="9144000" cy="15087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50284" y="1536682"/>
            <a:ext cx="8642196" cy="4580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3" descr="10 ans 1.png"/>
          <p:cNvPicPr>
            <a:picLocks noChangeAspect="1"/>
          </p:cNvPicPr>
          <p:nvPr userDrawn="1"/>
        </p:nvPicPr>
        <p:blipFill>
          <a:blip r:embed="rId5" cstate="print"/>
          <a:stretch>
            <a:fillRect/>
          </a:stretch>
        </p:blipFill>
        <p:spPr>
          <a:xfrm>
            <a:off x="6588225" y="5733258"/>
            <a:ext cx="1008112" cy="839251"/>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rtl="0" eaLnBrk="0" fontAlgn="base" hangingPunct="0">
        <a:spcBef>
          <a:spcPct val="0"/>
        </a:spcBef>
        <a:spcAft>
          <a:spcPct val="0"/>
        </a:spcAft>
        <a:defRPr sz="4000" b="1">
          <a:solidFill>
            <a:srgbClr val="008290"/>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Arial" panose="020B0604020202020204" pitchFamily="34" charset="0"/>
                <a:ea typeface="+mn-ea"/>
                <a:cs typeface="+mn-cs"/>
              </a:defRPr>
            </a:lvl1pPr>
          </a:lstStyle>
          <a:p>
            <a:pPr defTabSz="914400" eaLnBrk="0" fontAlgn="base" hangingPunct="0">
              <a:spcBef>
                <a:spcPct val="0"/>
              </a:spcBef>
              <a:spcAft>
                <a:spcPct val="0"/>
              </a:spcAft>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panose="020B0604020202020204" pitchFamily="34" charset="0"/>
                <a:ea typeface="+mn-ea"/>
                <a:cs typeface="+mn-cs"/>
              </a:defRPr>
            </a:lvl1pPr>
          </a:lstStyle>
          <a:p>
            <a:pPr defTabSz="914400" eaLnBrk="0" fontAlgn="base" hangingPunct="0">
              <a:spcBef>
                <a:spcPct val="0"/>
              </a:spcBef>
              <a:spcAft>
                <a:spcPct val="0"/>
              </a:spcAft>
            </a:pPr>
            <a:endParaRPr lang="en-US" dirty="0">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panose="020B0604020202020204" pitchFamily="34" charset="0"/>
                <a:ea typeface="+mn-ea"/>
                <a:cs typeface="+mn-cs"/>
              </a:defRPr>
            </a:lvl1pPr>
          </a:lstStyle>
          <a:p>
            <a:pPr defTabSz="914400" eaLnBrk="0" fontAlgn="base" hangingPunct="0">
              <a:spcBef>
                <a:spcPct val="0"/>
              </a:spcBef>
              <a:spcAft>
                <a:spcPct val="0"/>
              </a:spcAft>
            </a:pPr>
            <a:fld id="{79A70984-E3E6-49EF-863E-64AE478CFDCC}" type="slidenum">
              <a:rPr lang="en-US" smtClean="0">
                <a:solidFill>
                  <a:srgbClr val="000000"/>
                </a:solidFill>
              </a:rPr>
              <a:pPr defTabSz="914400" eaLnBrk="0" fontAlgn="base" hangingPunct="0">
                <a:spcBef>
                  <a:spcPct val="0"/>
                </a:spcBef>
                <a:spcAft>
                  <a:spcPct val="0"/>
                </a:spcAft>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fontAlgn="base">
        <a:spcBef>
          <a:spcPct val="0"/>
        </a:spcBef>
        <a:spcAft>
          <a:spcPct val="0"/>
        </a:spcAft>
        <a:defRPr sz="3600" b="1">
          <a:solidFill>
            <a:schemeClr val="hlink"/>
          </a:solidFill>
          <a:latin typeface="Arial" panose="020B0604020202020204" pitchFamily="34" charset="0"/>
          <a:ea typeface="+mj-ea"/>
          <a:cs typeface="+mj-cs"/>
        </a:defRPr>
      </a:lvl1pPr>
      <a:lvl2pPr algn="ctr" rtl="0" fontAlgn="base">
        <a:spcBef>
          <a:spcPct val="0"/>
        </a:spcBef>
        <a:spcAft>
          <a:spcPct val="0"/>
        </a:spcAft>
        <a:defRPr sz="3600" b="1">
          <a:solidFill>
            <a:schemeClr val="hlink"/>
          </a:solidFill>
          <a:latin typeface="Trebuchet MS" pitchFamily="34" charset="0"/>
          <a:ea typeface="Osaka"/>
          <a:cs typeface="Arial" pitchFamily="34" charset="0"/>
        </a:defRPr>
      </a:lvl2pPr>
      <a:lvl3pPr algn="ctr" rtl="0" fontAlgn="base">
        <a:spcBef>
          <a:spcPct val="0"/>
        </a:spcBef>
        <a:spcAft>
          <a:spcPct val="0"/>
        </a:spcAft>
        <a:defRPr sz="3600" b="1">
          <a:solidFill>
            <a:schemeClr val="hlink"/>
          </a:solidFill>
          <a:latin typeface="Trebuchet MS" pitchFamily="34" charset="0"/>
          <a:ea typeface="Osaka"/>
          <a:cs typeface="Arial" pitchFamily="34" charset="0"/>
        </a:defRPr>
      </a:lvl3pPr>
      <a:lvl4pPr algn="ctr" rtl="0" fontAlgn="base">
        <a:spcBef>
          <a:spcPct val="0"/>
        </a:spcBef>
        <a:spcAft>
          <a:spcPct val="0"/>
        </a:spcAft>
        <a:defRPr sz="3600" b="1">
          <a:solidFill>
            <a:schemeClr val="hlink"/>
          </a:solidFill>
          <a:latin typeface="Trebuchet MS" pitchFamily="34" charset="0"/>
          <a:ea typeface="Osaka"/>
          <a:cs typeface="Arial" pitchFamily="34" charset="0"/>
        </a:defRPr>
      </a:lvl4pPr>
      <a:lvl5pPr algn="ctr" rtl="0" fontAlgn="base">
        <a:spcBef>
          <a:spcPct val="0"/>
        </a:spcBef>
        <a:spcAft>
          <a:spcPct val="0"/>
        </a:spcAft>
        <a:defRPr sz="3600" b="1">
          <a:solidFill>
            <a:schemeClr val="hlink"/>
          </a:solidFill>
          <a:latin typeface="Trebuchet MS" pitchFamily="34" charset="0"/>
          <a:ea typeface="Osaka"/>
          <a:cs typeface="Arial" pitchFamily="34" charset="0"/>
        </a:defRPr>
      </a:lvl5pPr>
      <a:lvl6pPr marL="457200" algn="ctr" rtl="0" fontAlgn="base">
        <a:spcBef>
          <a:spcPct val="0"/>
        </a:spcBef>
        <a:spcAft>
          <a:spcPct val="0"/>
        </a:spcAft>
        <a:defRPr sz="3600" b="1">
          <a:solidFill>
            <a:schemeClr val="hlink"/>
          </a:solidFill>
          <a:latin typeface="Trebuchet MS" pitchFamily="34" charset="0"/>
          <a:ea typeface="Osaka"/>
          <a:cs typeface="Arial" pitchFamily="34" charset="0"/>
        </a:defRPr>
      </a:lvl6pPr>
      <a:lvl7pPr marL="914400" algn="ctr" rtl="0" fontAlgn="base">
        <a:spcBef>
          <a:spcPct val="0"/>
        </a:spcBef>
        <a:spcAft>
          <a:spcPct val="0"/>
        </a:spcAft>
        <a:defRPr sz="3600" b="1">
          <a:solidFill>
            <a:schemeClr val="hlink"/>
          </a:solidFill>
          <a:latin typeface="Trebuchet MS" pitchFamily="34" charset="0"/>
          <a:ea typeface="Osaka"/>
          <a:cs typeface="Arial" pitchFamily="34" charset="0"/>
        </a:defRPr>
      </a:lvl7pPr>
      <a:lvl8pPr marL="1371600" algn="ctr" rtl="0" fontAlgn="base">
        <a:spcBef>
          <a:spcPct val="0"/>
        </a:spcBef>
        <a:spcAft>
          <a:spcPct val="0"/>
        </a:spcAft>
        <a:defRPr sz="3600" b="1">
          <a:solidFill>
            <a:schemeClr val="hlink"/>
          </a:solidFill>
          <a:latin typeface="Trebuchet MS" pitchFamily="34" charset="0"/>
          <a:ea typeface="Osaka"/>
          <a:cs typeface="Arial" pitchFamily="34" charset="0"/>
        </a:defRPr>
      </a:lvl8pPr>
      <a:lvl9pPr marL="1828800" algn="ctr" rtl="0" fontAlgn="base">
        <a:spcBef>
          <a:spcPct val="0"/>
        </a:spcBef>
        <a:spcAft>
          <a:spcPct val="0"/>
        </a:spcAft>
        <a:defRPr sz="3600" b="1">
          <a:solidFill>
            <a:schemeClr val="hlink"/>
          </a:solidFill>
          <a:latin typeface="Trebuchet MS" pitchFamily="34" charset="0"/>
          <a:ea typeface="Osaka"/>
          <a:cs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400">
          <a:solidFill>
            <a:schemeClr val="tx1"/>
          </a:solidFill>
          <a:latin typeface="Arial" panose="020B0604020202020204" pitchFamily="34" charset="0"/>
          <a:ea typeface="+mn-ea"/>
          <a:cs typeface="+mn-cs"/>
        </a:defRPr>
      </a:lvl2pPr>
      <a:lvl3pPr marL="1143000" indent="-228600" algn="l" rtl="0" fontAlgn="base">
        <a:spcBef>
          <a:spcPct val="20000"/>
        </a:spcBef>
        <a:spcAft>
          <a:spcPct val="0"/>
        </a:spcAft>
        <a:buChar char="•"/>
        <a:defRPr sz="20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a:solidFill>
            <a:schemeClr val="tx1"/>
          </a:solidFill>
          <a:latin typeface="Arial" panose="020B0604020202020204" pitchFamily="34" charset="0"/>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anose="020B0604020202020204" pitchFamily="34" charset="0"/>
                <a:ea typeface="+mn-ea"/>
              </a:defRPr>
            </a:lvl1pPr>
          </a:lstStyle>
          <a:p>
            <a:pPr defTabSz="914400" eaLnBrk="0" fontAlgn="base" hangingPunct="0">
              <a:spcBef>
                <a:spcPct val="0"/>
              </a:spcBef>
              <a:spcAft>
                <a:spcPct val="0"/>
              </a:spcAft>
              <a:defRPr/>
            </a:pPr>
            <a:endParaRPr lang="en-GB"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anose="020B0604020202020204" pitchFamily="34" charset="0"/>
                <a:ea typeface="+mn-ea"/>
              </a:defRPr>
            </a:lvl1pPr>
          </a:lstStyle>
          <a:p>
            <a:pPr defTabSz="914400" eaLnBrk="0" fontAlgn="base" hangingPunct="0">
              <a:spcBef>
                <a:spcPct val="0"/>
              </a:spcBef>
              <a:spcAft>
                <a:spcPct val="0"/>
              </a:spcAft>
              <a:defRPr/>
            </a:pPr>
            <a:endParaRPr lang="en-GB" dirty="0">
              <a:solidFill>
                <a:srgbClr val="000000"/>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ea typeface="+mn-ea"/>
              </a:defRPr>
            </a:lvl1pPr>
          </a:lstStyle>
          <a:p>
            <a:pPr defTabSz="914400" eaLnBrk="0" fontAlgn="base" hangingPunct="0">
              <a:spcBef>
                <a:spcPct val="0"/>
              </a:spcBef>
              <a:spcAft>
                <a:spcPct val="0"/>
              </a:spcAft>
              <a:defRPr/>
            </a:pPr>
            <a:fld id="{62E38F76-5165-4179-AC31-80614B72A47F}" type="slidenum">
              <a:rPr lang="en-GB" smtClean="0">
                <a:solidFill>
                  <a:srgbClr val="000000"/>
                </a:solidFill>
              </a:rPr>
              <a:pPr defTabSz="914400" eaLnBrk="0" fontAlgn="base" hangingPunct="0">
                <a:spcBef>
                  <a:spcPct val="0"/>
                </a:spcBef>
                <a:spcAft>
                  <a:spcPct val="0"/>
                </a:spcAft>
                <a:defRPr/>
              </a:pPr>
              <a:t>‹#›</a:t>
            </a:fld>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eaLnBrk="0" fontAlgn="base" hangingPunct="0">
        <a:spcBef>
          <a:spcPct val="20000"/>
        </a:spcBef>
        <a:spcAft>
          <a:spcPct val="0"/>
        </a:spcAft>
        <a:buClr>
          <a:schemeClr val="hlink"/>
        </a:buClr>
        <a:buSzPct val="150000"/>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5.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5.png"/><Relationship Id="rId39" Type="http://schemas.openxmlformats.org/officeDocument/2006/relationships/hyperlink" Target="http://www.google.co.uk/url?sa=i&amp;rct=j&amp;q=&amp;esrc=s&amp;source=images&amp;cd=&amp;cad=rja&amp;uact=8&amp;ved=0ahUKEwj-opO8t6LMAhVBBcAKHQ4qDcoQjRwIBw&amp;url=http://biochekbulletin.com/&amp;psig=AFQjCNHz1F5Wpn6k1cZfYVkx2DEzsrBH_Q&amp;ust=1461420924651982" TargetMode="External"/><Relationship Id="rId21" Type="http://schemas.openxmlformats.org/officeDocument/2006/relationships/image" Target="../media/image60.jpeg"/><Relationship Id="rId34" Type="http://schemas.openxmlformats.org/officeDocument/2006/relationships/image" Target="../media/image73.jpeg"/><Relationship Id="rId42" Type="http://schemas.openxmlformats.org/officeDocument/2006/relationships/hyperlink" Target="https://www.hipra.com/wps/portal/web/inicio/home/!ut/p/c5/04_SB8K8xLLM9MSSzPy8xBz9CP0os3gDU8dASydDRwMLpwADA09PC2cXA3MnAwtTY6B8JE55A38jonTjAI4GBHQHp-bph4NcbBbvYunh7ghSZeBkYGjgGRpgGOLraWlo4GwEkcfnQrA8bjf4eeTnpuoX5IZGVHhmmQAA8lRW7Q!!/dl3/d3/L2dJQSEvUUt3QS9ZQnZ3LzZfMDVBUTlCMUEwOEJQMDBJSThDRDA3QjA4VTQ!/?WCM_GLOBAL_CONTEXT=" TargetMode="External"/><Relationship Id="rId47" Type="http://schemas.openxmlformats.org/officeDocument/2006/relationships/image" Target="../media/image81.jpeg"/><Relationship Id="rId50" Type="http://schemas.openxmlformats.org/officeDocument/2006/relationships/hyperlink" Target="https://en.wikipedia.org/wiki/File:USDA_logo.svg" TargetMode="External"/><Relationship Id="rId55" Type="http://schemas.openxmlformats.org/officeDocument/2006/relationships/image" Target="../media/image86.png"/><Relationship Id="rId7" Type="http://schemas.openxmlformats.org/officeDocument/2006/relationships/image" Target="../media/image46.png"/><Relationship Id="rId12" Type="http://schemas.openxmlformats.org/officeDocument/2006/relationships/image" Target="../media/image51.jpeg"/><Relationship Id="rId17" Type="http://schemas.openxmlformats.org/officeDocument/2006/relationships/image" Target="../media/image56.png"/><Relationship Id="rId25" Type="http://schemas.openxmlformats.org/officeDocument/2006/relationships/image" Target="../media/image64.jpeg"/><Relationship Id="rId33" Type="http://schemas.openxmlformats.org/officeDocument/2006/relationships/image" Target="../media/image72.jpeg"/><Relationship Id="rId38" Type="http://schemas.openxmlformats.org/officeDocument/2006/relationships/image" Target="../media/image75.gif"/><Relationship Id="rId46" Type="http://schemas.openxmlformats.org/officeDocument/2006/relationships/image" Target="../media/image80.png"/><Relationship Id="rId59" Type="http://schemas.openxmlformats.org/officeDocument/2006/relationships/image" Target="../media/image90.gif"/><Relationship Id="rId2" Type="http://schemas.openxmlformats.org/officeDocument/2006/relationships/image" Target="../media/image41.jpeg"/><Relationship Id="rId16" Type="http://schemas.openxmlformats.org/officeDocument/2006/relationships/image" Target="../media/image55.png"/><Relationship Id="rId20" Type="http://schemas.openxmlformats.org/officeDocument/2006/relationships/image" Target="../media/image59.jpeg"/><Relationship Id="rId29" Type="http://schemas.openxmlformats.org/officeDocument/2006/relationships/image" Target="../media/image68.png"/><Relationship Id="rId41" Type="http://schemas.openxmlformats.org/officeDocument/2006/relationships/image" Target="../media/image77.jpeg"/><Relationship Id="rId54" Type="http://schemas.openxmlformats.org/officeDocument/2006/relationships/image" Target="../media/image85.png"/><Relationship Id="rId1" Type="http://schemas.openxmlformats.org/officeDocument/2006/relationships/slideLayout" Target="../slideLayouts/slideLayout19.xml"/><Relationship Id="rId6" Type="http://schemas.openxmlformats.org/officeDocument/2006/relationships/image" Target="../media/image45.jpeg"/><Relationship Id="rId11" Type="http://schemas.openxmlformats.org/officeDocument/2006/relationships/image" Target="../media/image50.jpeg"/><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hyperlink" Target="http://www.google.co.uk/url?sa=i&amp;rct=j&amp;q=&amp;esrc=s&amp;source=images&amp;cd=&amp;cad=rja&amp;uact=8&amp;ved=0ahUKEwiVo_CetqLMAhVGLsAKHeWCDyAQjRwIBw&amp;url=http://www.vetrecordjobs.com/jobs/farm-large-animal/permanent/&amp;psig=AFQjCNENt1Fn1HAYPYy3LjpK2styEMbiBA&amp;ust=1461420627725425" TargetMode="External"/><Relationship Id="rId40" Type="http://schemas.openxmlformats.org/officeDocument/2006/relationships/image" Target="../media/image76.png"/><Relationship Id="rId45" Type="http://schemas.openxmlformats.org/officeDocument/2006/relationships/image" Target="../media/image79.png"/><Relationship Id="rId53" Type="http://schemas.openxmlformats.org/officeDocument/2006/relationships/hyperlink" Target="http://www.bbsrc.ac.uk/" TargetMode="External"/><Relationship Id="rId58" Type="http://schemas.openxmlformats.org/officeDocument/2006/relationships/image" Target="../media/image89.jpe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36" Type="http://schemas.openxmlformats.org/officeDocument/2006/relationships/image" Target="../media/image74.jpeg"/><Relationship Id="rId49" Type="http://schemas.openxmlformats.org/officeDocument/2006/relationships/image" Target="../media/image82.jpeg"/><Relationship Id="rId57" Type="http://schemas.openxmlformats.org/officeDocument/2006/relationships/image" Target="../media/image88.jpeg"/><Relationship Id="rId10" Type="http://schemas.openxmlformats.org/officeDocument/2006/relationships/image" Target="../media/image49.jpeg"/><Relationship Id="rId19" Type="http://schemas.openxmlformats.org/officeDocument/2006/relationships/image" Target="../media/image58.png"/><Relationship Id="rId31" Type="http://schemas.openxmlformats.org/officeDocument/2006/relationships/image" Target="../media/image70.png"/><Relationship Id="rId44" Type="http://schemas.openxmlformats.org/officeDocument/2006/relationships/hyperlink" Target="http://www.msd.com/index.html" TargetMode="External"/><Relationship Id="rId52" Type="http://schemas.openxmlformats.org/officeDocument/2006/relationships/image" Target="../media/image84.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 Id="rId22" Type="http://schemas.openxmlformats.org/officeDocument/2006/relationships/image" Target="../media/image61.png"/><Relationship Id="rId27" Type="http://schemas.openxmlformats.org/officeDocument/2006/relationships/image" Target="../media/image66.jpeg"/><Relationship Id="rId30" Type="http://schemas.openxmlformats.org/officeDocument/2006/relationships/image" Target="../media/image69.png"/><Relationship Id="rId35" Type="http://schemas.openxmlformats.org/officeDocument/2006/relationships/hyperlink" Target="http://www.google.co.uk/url?sa=i&amp;rct=j&amp;q=&amp;esrc=s&amp;source=images&amp;cd=&amp;cad=rja&amp;uact=8&amp;ved=0ahUKEwj25r-ftKLMAhUKLsAKHcNAC5cQjRwIBw&amp;url=http://www.poultryindustrycouncil.ca/aboutpic/membership/corporate-members/&amp;psig=AFQjCNGhWbAUpFlRf5mY-mGc6kdD-QAPcw&amp;ust=1461420096233487" TargetMode="External"/><Relationship Id="rId43" Type="http://schemas.openxmlformats.org/officeDocument/2006/relationships/image" Target="../media/image78.jpeg"/><Relationship Id="rId48" Type="http://schemas.openxmlformats.org/officeDocument/2006/relationships/hyperlink" Target="https://www.google.co.uk/url?sa=i&amp;rct=j&amp;q=&amp;esrc=s&amp;source=images&amp;cd=&amp;cad=rja&amp;uact=8&amp;ved=0ahUKEwi22fS-tKLMAhVjLMAKHZg_CKIQjRwIBw&amp;url=https://uk.linkedin.com/in/stdavidspoultryteam&amp;psig=AFQjCNHuD1QS1iFwz9elyxnjn18ocIS2Lg&amp;ust=1461420156521950" TargetMode="External"/><Relationship Id="rId56" Type="http://schemas.openxmlformats.org/officeDocument/2006/relationships/image" Target="../media/image87.png"/><Relationship Id="rId8" Type="http://schemas.openxmlformats.org/officeDocument/2006/relationships/image" Target="../media/image47.jpeg"/><Relationship Id="rId51" Type="http://schemas.openxmlformats.org/officeDocument/2006/relationships/image" Target="../media/image83.png"/><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2.xml"/><Relationship Id="rId4" Type="http://schemas.openxmlformats.org/officeDocument/2006/relationships/image" Target="../media/image18.tiff"/></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2434728"/>
            <a:ext cx="8892480" cy="2439722"/>
          </a:xfrm>
        </p:spPr>
        <p:txBody>
          <a:bodyPr/>
          <a:lstStyle/>
          <a:p>
            <a:r>
              <a:rPr lang="en-GB" dirty="0" smtClean="0">
                <a:solidFill>
                  <a:schemeClr val="tx1"/>
                </a:solidFill>
                <a:effectLst>
                  <a:outerShdw blurRad="38100" dist="38100" dir="2700000" algn="tl">
                    <a:srgbClr val="C0C0C0"/>
                  </a:outerShdw>
                </a:effectLst>
              </a:rPr>
              <a:t>AFBI – Progress Through </a:t>
            </a:r>
            <a:br>
              <a:rPr lang="en-GB" dirty="0" smtClean="0">
                <a:solidFill>
                  <a:schemeClr val="tx1"/>
                </a:solidFill>
                <a:effectLst>
                  <a:outerShdw blurRad="38100" dist="38100" dir="2700000" algn="tl">
                    <a:srgbClr val="C0C0C0"/>
                  </a:outerShdw>
                </a:effectLst>
              </a:rPr>
            </a:br>
            <a:r>
              <a:rPr lang="en-GB" dirty="0" smtClean="0">
                <a:solidFill>
                  <a:schemeClr val="tx1"/>
                </a:solidFill>
                <a:effectLst>
                  <a:outerShdw blurRad="38100" dist="38100" dir="2700000" algn="tl">
                    <a:srgbClr val="C0C0C0"/>
                  </a:outerShdw>
                </a:effectLst>
              </a:rPr>
              <a:t>Research and Innovation</a:t>
            </a: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sz="2800" dirty="0" smtClean="0">
                <a:solidFill>
                  <a:schemeClr val="tx1"/>
                </a:solidFill>
              </a:rPr>
              <a:t>Dr Sinclair Mayne</a:t>
            </a:r>
            <a:r>
              <a:rPr lang="en-GB" sz="3200" dirty="0" smtClean="0">
                <a:solidFill>
                  <a:schemeClr val="tx1"/>
                </a:solidFill>
              </a:rPr>
              <a:t/>
            </a:r>
            <a:br>
              <a:rPr lang="en-GB" sz="3200" dirty="0" smtClean="0">
                <a:solidFill>
                  <a:schemeClr val="tx1"/>
                </a:solidFill>
              </a:rPr>
            </a:br>
            <a:r>
              <a:rPr lang="en-GB" sz="3200" dirty="0" smtClean="0">
                <a:solidFill>
                  <a:schemeClr val="tx1"/>
                </a:solidFill>
              </a:rPr>
              <a:t>                                                     </a:t>
            </a:r>
            <a:r>
              <a:rPr lang="en-GB" sz="2000" dirty="0" smtClean="0">
                <a:solidFill>
                  <a:schemeClr val="tx1"/>
                </a:solidFill>
              </a:rPr>
              <a:t>1 June, 2017</a:t>
            </a:r>
            <a:endParaRPr lang="en-US" sz="2000" dirty="0"/>
          </a:p>
        </p:txBody>
      </p:sp>
      <p:grpSp>
        <p:nvGrpSpPr>
          <p:cNvPr id="2" name="Group 7"/>
          <p:cNvGrpSpPr/>
          <p:nvPr/>
        </p:nvGrpSpPr>
        <p:grpSpPr>
          <a:xfrm>
            <a:off x="-32" y="5058000"/>
            <a:ext cx="9169746" cy="1800000"/>
            <a:chOff x="0" y="4338638"/>
            <a:chExt cx="9169746" cy="1800000"/>
          </a:xfrm>
        </p:grpSpPr>
        <p:pic>
          <p:nvPicPr>
            <p:cNvPr id="4" name="Picture 3" descr="RV Corystes AFBI photo"/>
            <p:cNvPicPr>
              <a:picLocks noChangeAspect="1" noChangeArrowheads="1"/>
            </p:cNvPicPr>
            <p:nvPr/>
          </p:nvPicPr>
          <p:blipFill>
            <a:blip r:embed="rId4" cstate="screen"/>
            <a:stretch>
              <a:fillRect/>
            </a:stretch>
          </p:blipFill>
          <p:spPr bwMode="auto">
            <a:xfrm>
              <a:off x="2125640" y="4338638"/>
              <a:ext cx="2702023" cy="1800000"/>
            </a:xfrm>
            <a:prstGeom prst="rect">
              <a:avLst/>
            </a:prstGeom>
            <a:noFill/>
            <a:ln w="19050">
              <a:solidFill>
                <a:srgbClr val="002060"/>
              </a:solidFill>
              <a:miter lim="800000"/>
              <a:headEnd/>
              <a:tailEnd/>
            </a:ln>
          </p:spPr>
        </p:pic>
        <p:pic>
          <p:nvPicPr>
            <p:cNvPr id="5" name="Picture 4"/>
            <p:cNvPicPr>
              <a:picLocks noChangeArrowheads="1"/>
            </p:cNvPicPr>
            <p:nvPr/>
          </p:nvPicPr>
          <p:blipFill>
            <a:blip r:embed="rId5" cstate="screen"/>
            <a:stretch>
              <a:fillRect/>
            </a:stretch>
          </p:blipFill>
          <p:spPr bwMode="auto">
            <a:xfrm>
              <a:off x="4572032" y="4338638"/>
              <a:ext cx="3041342" cy="1800000"/>
            </a:xfrm>
            <a:prstGeom prst="rect">
              <a:avLst/>
            </a:prstGeom>
            <a:noFill/>
            <a:ln w="19050">
              <a:solidFill>
                <a:srgbClr val="002060"/>
              </a:solidFill>
              <a:miter lim="800000"/>
              <a:headEnd/>
              <a:tailEnd/>
            </a:ln>
            <a:effectLst/>
          </p:spPr>
        </p:pic>
        <p:pic>
          <p:nvPicPr>
            <p:cNvPr id="6" name="Picture 10" descr="RIMG0028"/>
            <p:cNvPicPr>
              <a:picLocks noChangeAspect="1" noChangeArrowheads="1"/>
            </p:cNvPicPr>
            <p:nvPr/>
          </p:nvPicPr>
          <p:blipFill>
            <a:blip r:embed="rId6" cstate="screen"/>
            <a:stretch>
              <a:fillRect/>
            </a:stretch>
          </p:blipFill>
          <p:spPr bwMode="auto">
            <a:xfrm>
              <a:off x="6894513" y="4338638"/>
              <a:ext cx="2275233" cy="1800000"/>
            </a:xfrm>
            <a:prstGeom prst="rect">
              <a:avLst/>
            </a:prstGeom>
            <a:noFill/>
            <a:ln w="19050">
              <a:solidFill>
                <a:srgbClr val="002060"/>
              </a:solidFill>
              <a:miter lim="800000"/>
              <a:headEnd/>
              <a:tailEnd/>
            </a:ln>
          </p:spPr>
        </p:pic>
        <p:pic>
          <p:nvPicPr>
            <p:cNvPr id="7" name="Picture 15" descr="Picture2"/>
            <p:cNvPicPr>
              <a:picLocks noChangeArrowheads="1"/>
            </p:cNvPicPr>
            <p:nvPr/>
          </p:nvPicPr>
          <p:blipFill>
            <a:blip r:embed="rId7" cstate="screen"/>
            <a:stretch>
              <a:fillRect/>
            </a:stretch>
          </p:blipFill>
          <p:spPr bwMode="auto">
            <a:xfrm>
              <a:off x="0" y="4338638"/>
              <a:ext cx="2166730" cy="1800000"/>
            </a:xfrm>
            <a:prstGeom prst="rect">
              <a:avLst/>
            </a:prstGeom>
            <a:noFill/>
            <a:ln w="19050">
              <a:solidFill>
                <a:srgbClr val="002060"/>
              </a:solid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0" name="Rectangle 8"/>
          <p:cNvSpPr>
            <a:spLocks noChangeArrowheads="1"/>
          </p:cNvSpPr>
          <p:nvPr/>
        </p:nvSpPr>
        <p:spPr bwMode="auto">
          <a:xfrm>
            <a:off x="-1" y="115822"/>
            <a:ext cx="9148107" cy="5186035"/>
          </a:xfrm>
          <a:prstGeom prst="rect">
            <a:avLst/>
          </a:prstGeom>
          <a:noFill/>
          <a:ln w="9525">
            <a:noFill/>
            <a:miter lim="800000"/>
            <a:headEnd/>
            <a:tailEnd/>
          </a:ln>
          <a:effectLst/>
        </p:spPr>
        <p:txBody>
          <a:bodyPr wrap="square">
            <a:spAutoFit/>
          </a:bodyPr>
          <a:lstStyle/>
          <a:p>
            <a:pPr algn="ctr" defTabSz="914400" eaLnBrk="0" fontAlgn="base" hangingPunct="0">
              <a:spcBef>
                <a:spcPct val="0"/>
              </a:spcBef>
              <a:spcAft>
                <a:spcPct val="0"/>
              </a:spcAft>
              <a:defRPr/>
            </a:pPr>
            <a:r>
              <a:rPr lang="en-GB" sz="4000" b="1" dirty="0" smtClean="0">
                <a:solidFill>
                  <a:srgbClr val="008080"/>
                </a:solidFill>
                <a:latin typeface="Arial" panose="020B0604020202020204" pitchFamily="34" charset="0"/>
                <a:ea typeface="ＭＳ Ｐゴシック" pitchFamily="1" charset="-128"/>
              </a:rPr>
              <a:t>AFBI – Leads UK Analysis on Brexit</a:t>
            </a:r>
            <a:endParaRPr lang="en-GB" sz="2000" dirty="0" smtClean="0">
              <a:solidFill>
                <a:srgbClr val="008080"/>
              </a:solidFill>
              <a:latin typeface="Arial" panose="020B0604020202020204" pitchFamily="34" charset="0"/>
              <a:ea typeface="ＭＳ Ｐゴシック" pitchFamily="1" charset="-128"/>
            </a:endParaRPr>
          </a:p>
          <a:p>
            <a:pPr marL="1876425" defTabSz="914400" eaLnBrk="0" fontAlgn="base" hangingPunct="0">
              <a:spcBef>
                <a:spcPct val="0"/>
              </a:spcBef>
              <a:spcAft>
                <a:spcPct val="0"/>
              </a:spcAft>
            </a:pPr>
            <a:r>
              <a:rPr lang="en-GB" sz="2800" dirty="0" smtClean="0">
                <a:solidFill>
                  <a:srgbClr val="000000"/>
                </a:solidFill>
                <a:latin typeface="Arial" panose="020B0604020202020204" pitchFamily="34" charset="0"/>
                <a:ea typeface="ＭＳ Ｐゴシック" pitchFamily="1" charset="-128"/>
              </a:rPr>
              <a:t>    </a:t>
            </a:r>
          </a:p>
          <a:p>
            <a:pPr marL="812800" indent="-368300" defTabSz="914400" eaLnBrk="0" fontAlgn="base" hangingPunct="0">
              <a:spcBef>
                <a:spcPct val="0"/>
              </a:spcBef>
              <a:spcAft>
                <a:spcPct val="0"/>
              </a:spcAft>
              <a:buFont typeface="Arial" panose="020B0604020202020204" pitchFamily="34" charset="0"/>
              <a:buChar char="•"/>
            </a:pPr>
            <a:r>
              <a:rPr lang="en-GB" sz="2400" dirty="0" smtClean="0">
                <a:solidFill>
                  <a:srgbClr val="000000"/>
                </a:solidFill>
                <a:latin typeface="Arial" panose="020B0604020202020204" pitchFamily="34" charset="0"/>
                <a:ea typeface="ＭＳ Ｐゴシック" pitchFamily="1" charset="-128"/>
              </a:rPr>
              <a:t>Leading the UK analysis of Brexit impacts on UK agriculture:</a:t>
            </a:r>
          </a:p>
          <a:p>
            <a:pPr marL="1698625" indent="-349250" defTabSz="914400" eaLnBrk="0" fontAlgn="base" hangingPunct="0">
              <a:spcBef>
                <a:spcPts val="600"/>
              </a:spcBef>
              <a:spcAft>
                <a:spcPts val="600"/>
              </a:spcAft>
              <a:buFont typeface="Wingdings" pitchFamily="2" charset="2"/>
              <a:buChar char="Ø"/>
            </a:pPr>
            <a:r>
              <a:rPr lang="en-GB" sz="2200" dirty="0" smtClean="0">
                <a:solidFill>
                  <a:srgbClr val="000000"/>
                </a:solidFill>
                <a:latin typeface="Arial" panose="020B0604020202020204" pitchFamily="34" charset="0"/>
                <a:ea typeface="ＭＳ Ｐゴシック" pitchFamily="1" charset="-128"/>
              </a:rPr>
              <a:t>Unique AFBI expertise via FAPRI-UK programme; evidence base for UKAP</a:t>
            </a:r>
          </a:p>
          <a:p>
            <a:pPr marL="1698625" indent="-349250" defTabSz="914400" eaLnBrk="0" fontAlgn="base" hangingPunct="0">
              <a:spcBef>
                <a:spcPts val="600"/>
              </a:spcBef>
              <a:spcAft>
                <a:spcPts val="600"/>
              </a:spcAft>
              <a:buFont typeface="Wingdings" pitchFamily="2" charset="2"/>
              <a:buChar char="Ø"/>
            </a:pPr>
            <a:r>
              <a:rPr lang="en-GB" sz="2200" dirty="0" smtClean="0">
                <a:solidFill>
                  <a:srgbClr val="000000"/>
                </a:solidFill>
                <a:latin typeface="Arial" panose="020B0604020202020204" pitchFamily="34" charset="0"/>
                <a:ea typeface="ＭＳ Ｐゴシック" pitchFamily="1" charset="-128"/>
              </a:rPr>
              <a:t>Implications of trade scenarios for farm commodity prices and production</a:t>
            </a:r>
          </a:p>
          <a:p>
            <a:pPr marL="1698625" indent="-349250" defTabSz="914400" eaLnBrk="0" fontAlgn="base" hangingPunct="0">
              <a:spcBef>
                <a:spcPts val="600"/>
              </a:spcBef>
              <a:spcAft>
                <a:spcPts val="600"/>
              </a:spcAft>
              <a:buFont typeface="Wingdings" pitchFamily="2" charset="2"/>
              <a:buChar char="Ø"/>
            </a:pPr>
            <a:r>
              <a:rPr lang="en-GB" sz="2200" dirty="0" smtClean="0">
                <a:solidFill>
                  <a:srgbClr val="000000"/>
                </a:solidFill>
                <a:latin typeface="Arial" panose="020B0604020202020204" pitchFamily="34" charset="0"/>
                <a:ea typeface="ＭＳ Ｐゴシック" pitchFamily="1" charset="-128"/>
              </a:rPr>
              <a:t>Results produced at UK level and for each UK administration</a:t>
            </a:r>
          </a:p>
          <a:p>
            <a:pPr marL="1698625" indent="-349250" defTabSz="914400" eaLnBrk="0" fontAlgn="base" hangingPunct="0">
              <a:spcBef>
                <a:spcPts val="600"/>
              </a:spcBef>
              <a:spcAft>
                <a:spcPts val="600"/>
              </a:spcAft>
              <a:buFont typeface="Wingdings" pitchFamily="2" charset="2"/>
              <a:buChar char="Ø"/>
            </a:pPr>
            <a:r>
              <a:rPr lang="en-GB" sz="2200" dirty="0" smtClean="0">
                <a:solidFill>
                  <a:srgbClr val="000000"/>
                </a:solidFill>
                <a:latin typeface="Arial" panose="020B0604020202020204" pitchFamily="34" charset="0"/>
                <a:ea typeface="ＭＳ Ｐゴシック" pitchFamily="1" charset="-128"/>
              </a:rPr>
              <a:t>Presentations to Defra, Devolved Administrations and stakeholders in coming weeks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lstStyle/>
          <a:p>
            <a:pPr algn="l"/>
            <a:r>
              <a:rPr lang="en-GB" sz="2800" b="1" spc="-40" dirty="0" smtClean="0">
                <a:solidFill>
                  <a:schemeClr val="accent5">
                    <a:lumMod val="50000"/>
                  </a:schemeClr>
                </a:solidFill>
              </a:rPr>
              <a:t>    </a:t>
            </a:r>
            <a:r>
              <a:rPr lang="en-GB" sz="2800" b="1" spc="-40" dirty="0" smtClean="0">
                <a:solidFill>
                  <a:srgbClr val="008080"/>
                </a:solidFill>
              </a:rPr>
              <a:t>AFBI Supports Northern Ireland  Agri-Food Exports</a:t>
            </a:r>
            <a:endParaRPr lang="en-GB" sz="2800" b="1" spc="-40" dirty="0">
              <a:solidFill>
                <a:srgbClr val="008080"/>
              </a:solidFill>
            </a:endParaRPr>
          </a:p>
        </p:txBody>
      </p:sp>
      <p:sp>
        <p:nvSpPr>
          <p:cNvPr id="3" name="Content Placeholder 2"/>
          <p:cNvSpPr>
            <a:spLocks noGrp="1"/>
          </p:cNvSpPr>
          <p:nvPr>
            <p:ph idx="1"/>
          </p:nvPr>
        </p:nvSpPr>
        <p:spPr>
          <a:xfrm>
            <a:off x="250371" y="1052736"/>
            <a:ext cx="5497286" cy="5337178"/>
          </a:xfrm>
        </p:spPr>
        <p:txBody>
          <a:bodyPr/>
          <a:lstStyle/>
          <a:p>
            <a:pPr marL="533400" indent="-261938"/>
            <a:r>
              <a:rPr lang="en-GB" sz="2000" b="1" dirty="0" smtClean="0"/>
              <a:t>AFBI BSE testing - contribution to NI negligible risk BSE status.</a:t>
            </a:r>
            <a:r>
              <a:rPr lang="en-GB" sz="2000" dirty="0" smtClean="0"/>
              <a:t/>
            </a:r>
            <a:br>
              <a:rPr lang="en-GB" sz="2000" dirty="0" smtClean="0"/>
            </a:br>
            <a:r>
              <a:rPr lang="en-GB" sz="2000" dirty="0" smtClean="0"/>
              <a:t>- </a:t>
            </a:r>
            <a:r>
              <a:rPr lang="en-GB" sz="1800" dirty="0" smtClean="0"/>
              <a:t>BSE Negligible Risk Status for Northern Ireland </a:t>
            </a:r>
            <a:br>
              <a:rPr lang="en-GB" sz="1800" dirty="0" smtClean="0"/>
            </a:br>
            <a:r>
              <a:rPr lang="en-GB" sz="1800" dirty="0" smtClean="0"/>
              <a:t>(decision confirmed May 2017). AFBI testing has been a significant component of the eradication and surveillance programme for this disease in Northern Ireland.  </a:t>
            </a:r>
          </a:p>
          <a:p>
            <a:endParaRPr lang="en-GB" sz="1600" dirty="0" smtClean="0"/>
          </a:p>
          <a:p>
            <a:r>
              <a:rPr lang="en-GB" sz="2000" b="1" dirty="0" smtClean="0"/>
              <a:t>Veterinary drug residue and chemical contaminant testing</a:t>
            </a:r>
          </a:p>
          <a:p>
            <a:pPr marL="533400" indent="-174625">
              <a:buNone/>
            </a:pPr>
            <a:r>
              <a:rPr lang="en-GB" sz="2000" dirty="0" smtClean="0"/>
              <a:t>- </a:t>
            </a:r>
            <a:r>
              <a:rPr lang="en-GB" sz="1800" dirty="0" smtClean="0"/>
              <a:t>AFBI hosted audit visits from a number of non-EU countries (US, Australia and China) in support of securing market access for NI produce.</a:t>
            </a:r>
            <a:endParaRPr lang="en-GB" sz="1600" dirty="0"/>
          </a:p>
        </p:txBody>
      </p:sp>
      <p:pic>
        <p:nvPicPr>
          <p:cNvPr id="4" name="Picture 3" descr="House 6 interio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26293" y="1206297"/>
            <a:ext cx="2994180" cy="2245635"/>
          </a:xfrm>
          <a:prstGeom prst="rect">
            <a:avLst/>
          </a:prstGeom>
          <a:noFill/>
        </p:spPr>
      </p:pic>
      <p:pic>
        <p:nvPicPr>
          <p:cNvPr id="8" name="Picture 1" descr="C:\Users\1006272\Documents\CISB DEPOT\Talks, Posters, Pictures\Photo files\CISB Photos\masspec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26293" y="3690257"/>
            <a:ext cx="2994179" cy="20713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5"/>
            <a:ext cx="9144000" cy="814249"/>
          </a:xfrm>
        </p:spPr>
        <p:txBody>
          <a:bodyPr/>
          <a:lstStyle/>
          <a:p>
            <a:r>
              <a:rPr lang="en-GB" sz="3300" dirty="0" smtClean="0">
                <a:solidFill>
                  <a:srgbClr val="008080"/>
                </a:solidFill>
              </a:rPr>
              <a:t>New Research Contracts 2016/17</a:t>
            </a:r>
            <a:endParaRPr lang="en-GB" dirty="0">
              <a:solidFill>
                <a:srgbClr val="008080"/>
              </a:solidFill>
            </a:endParaRPr>
          </a:p>
        </p:txBody>
      </p:sp>
      <p:sp>
        <p:nvSpPr>
          <p:cNvPr id="3" name="Content Placeholder 2"/>
          <p:cNvSpPr>
            <a:spLocks noGrp="1"/>
          </p:cNvSpPr>
          <p:nvPr>
            <p:ph idx="1"/>
          </p:nvPr>
        </p:nvSpPr>
        <p:spPr>
          <a:xfrm>
            <a:off x="251520" y="739460"/>
            <a:ext cx="8435280" cy="5929532"/>
          </a:xfrm>
        </p:spPr>
        <p:txBody>
          <a:bodyPr/>
          <a:lstStyle/>
          <a:p>
            <a:r>
              <a:rPr lang="en-GB" sz="2000" dirty="0" smtClean="0"/>
              <a:t>Successful year for INTERREG funding (</a:t>
            </a:r>
            <a:r>
              <a:rPr lang="en-GB" sz="2000" i="1" dirty="0" smtClean="0"/>
              <a:t>7 projects worth (£12.68m</a:t>
            </a:r>
            <a:r>
              <a:rPr lang="en-GB" sz="2000" dirty="0" smtClean="0"/>
              <a:t>)</a:t>
            </a:r>
            <a:br>
              <a:rPr lang="en-GB" sz="2000" dirty="0" smtClean="0"/>
            </a:br>
            <a:endParaRPr lang="en-GB" sz="2000" dirty="0" smtClean="0"/>
          </a:p>
          <a:p>
            <a:pPr lvl="1">
              <a:spcBef>
                <a:spcPts val="600"/>
              </a:spcBef>
              <a:spcAft>
                <a:spcPts val="600"/>
              </a:spcAft>
            </a:pPr>
            <a:r>
              <a:rPr lang="en-GB" sz="1800" dirty="0">
                <a:solidFill>
                  <a:srgbClr val="000000"/>
                </a:solidFill>
              </a:rPr>
              <a:t>Collaborative Action for the </a:t>
            </a:r>
            <a:r>
              <a:rPr lang="en-GB" sz="1800" dirty="0" err="1">
                <a:solidFill>
                  <a:srgbClr val="000000"/>
                </a:solidFill>
              </a:rPr>
              <a:t>Natura</a:t>
            </a:r>
            <a:r>
              <a:rPr lang="en-GB" sz="1800" dirty="0">
                <a:solidFill>
                  <a:srgbClr val="000000"/>
                </a:solidFill>
              </a:rPr>
              <a:t> Network </a:t>
            </a:r>
            <a:r>
              <a:rPr lang="en-GB" sz="1800" dirty="0" smtClean="0">
                <a:solidFill>
                  <a:srgbClr val="000000"/>
                </a:solidFill>
              </a:rPr>
              <a:t/>
            </a:r>
            <a:br>
              <a:rPr lang="en-GB" sz="1800" dirty="0" smtClean="0">
                <a:solidFill>
                  <a:srgbClr val="000000"/>
                </a:solidFill>
              </a:rPr>
            </a:br>
            <a:r>
              <a:rPr lang="en-GB" sz="1800" dirty="0" smtClean="0">
                <a:solidFill>
                  <a:srgbClr val="000000"/>
                </a:solidFill>
              </a:rPr>
              <a:t>(</a:t>
            </a:r>
            <a:r>
              <a:rPr lang="en-GB" sz="1800" b="1" dirty="0">
                <a:solidFill>
                  <a:srgbClr val="000000"/>
                </a:solidFill>
              </a:rPr>
              <a:t>CANN</a:t>
            </a:r>
            <a:r>
              <a:rPr lang="en-GB" sz="1800" dirty="0">
                <a:solidFill>
                  <a:srgbClr val="000000"/>
                </a:solidFill>
              </a:rPr>
              <a:t>) project (£</a:t>
            </a:r>
            <a:r>
              <a:rPr lang="en-GB" sz="1800" dirty="0" smtClean="0">
                <a:solidFill>
                  <a:srgbClr val="000000"/>
                </a:solidFill>
              </a:rPr>
              <a:t>650k)</a:t>
            </a:r>
            <a:endParaRPr lang="en-GB" sz="1800" dirty="0">
              <a:solidFill>
                <a:srgbClr val="000000"/>
              </a:solidFill>
            </a:endParaRPr>
          </a:p>
          <a:p>
            <a:pPr lvl="1">
              <a:spcBef>
                <a:spcPts val="600"/>
              </a:spcBef>
              <a:spcAft>
                <a:spcPts val="600"/>
              </a:spcAft>
            </a:pPr>
            <a:r>
              <a:rPr lang="en-GB" sz="1800" spc="-30" dirty="0">
                <a:solidFill>
                  <a:srgbClr val="000000"/>
                </a:solidFill>
              </a:rPr>
              <a:t>Collaborative Oceanography &amp; Monitoring for Protected Areas and </a:t>
            </a:r>
            <a:r>
              <a:rPr lang="en-GB" sz="1800" spc="-30" dirty="0" err="1">
                <a:solidFill>
                  <a:srgbClr val="000000"/>
                </a:solidFill>
              </a:rPr>
              <a:t>SpecieS</a:t>
            </a:r>
            <a:r>
              <a:rPr lang="en-GB" sz="1800" spc="-30" dirty="0">
                <a:solidFill>
                  <a:srgbClr val="000000"/>
                </a:solidFill>
              </a:rPr>
              <a:t> </a:t>
            </a:r>
            <a:r>
              <a:rPr lang="en-GB" sz="1800" dirty="0" smtClean="0">
                <a:solidFill>
                  <a:srgbClr val="000000"/>
                </a:solidFill>
              </a:rPr>
              <a:t>(</a:t>
            </a:r>
            <a:r>
              <a:rPr lang="en-GB" sz="1800" b="1" dirty="0" smtClean="0">
                <a:solidFill>
                  <a:srgbClr val="000000"/>
                </a:solidFill>
              </a:rPr>
              <a:t>COMPASS</a:t>
            </a:r>
            <a:r>
              <a:rPr lang="en-GB" sz="1800" dirty="0" smtClean="0">
                <a:solidFill>
                  <a:srgbClr val="000000"/>
                </a:solidFill>
              </a:rPr>
              <a:t>)(£</a:t>
            </a:r>
            <a:r>
              <a:rPr lang="en-GB" sz="1800" dirty="0">
                <a:solidFill>
                  <a:srgbClr val="000000"/>
                </a:solidFill>
              </a:rPr>
              <a:t>6.3m)</a:t>
            </a:r>
          </a:p>
          <a:p>
            <a:pPr lvl="1">
              <a:spcBef>
                <a:spcPts val="600"/>
              </a:spcBef>
              <a:spcAft>
                <a:spcPts val="600"/>
              </a:spcAft>
            </a:pPr>
            <a:r>
              <a:rPr lang="en-GB" sz="1800" dirty="0">
                <a:solidFill>
                  <a:srgbClr val="000000"/>
                </a:solidFill>
              </a:rPr>
              <a:t>Shared Waters Enhancement and Loughs Legacy </a:t>
            </a:r>
            <a:r>
              <a:rPr lang="en-GB" sz="1800" dirty="0" smtClean="0">
                <a:solidFill>
                  <a:srgbClr val="000000"/>
                </a:solidFill>
              </a:rPr>
              <a:t/>
            </a:r>
            <a:br>
              <a:rPr lang="en-GB" sz="1800" dirty="0" smtClean="0">
                <a:solidFill>
                  <a:srgbClr val="000000"/>
                </a:solidFill>
              </a:rPr>
            </a:br>
            <a:r>
              <a:rPr lang="en-GB" sz="1800" dirty="0" smtClean="0">
                <a:solidFill>
                  <a:srgbClr val="000000"/>
                </a:solidFill>
              </a:rPr>
              <a:t>(</a:t>
            </a:r>
            <a:r>
              <a:rPr lang="en-GB" sz="1800" b="1" dirty="0">
                <a:solidFill>
                  <a:srgbClr val="000000"/>
                </a:solidFill>
              </a:rPr>
              <a:t>SWELL</a:t>
            </a:r>
            <a:r>
              <a:rPr lang="en-GB" sz="1800" dirty="0">
                <a:solidFill>
                  <a:srgbClr val="000000"/>
                </a:solidFill>
              </a:rPr>
              <a:t>) (£1.75m)</a:t>
            </a:r>
          </a:p>
          <a:p>
            <a:pPr lvl="1">
              <a:spcBef>
                <a:spcPts val="600"/>
              </a:spcBef>
              <a:spcAft>
                <a:spcPts val="600"/>
              </a:spcAft>
            </a:pPr>
            <a:r>
              <a:rPr lang="en-GB" sz="1800" dirty="0">
                <a:solidFill>
                  <a:srgbClr val="000000"/>
                </a:solidFill>
              </a:rPr>
              <a:t>Northern Runoffs into Profits </a:t>
            </a:r>
            <a:r>
              <a:rPr lang="en-GB" sz="1800" dirty="0" smtClean="0">
                <a:solidFill>
                  <a:srgbClr val="000000"/>
                </a:solidFill>
              </a:rPr>
              <a:t/>
            </a:r>
            <a:br>
              <a:rPr lang="en-GB" sz="1800" dirty="0" smtClean="0">
                <a:solidFill>
                  <a:srgbClr val="000000"/>
                </a:solidFill>
              </a:rPr>
            </a:br>
            <a:r>
              <a:rPr lang="en-GB" sz="1800" dirty="0" smtClean="0">
                <a:solidFill>
                  <a:srgbClr val="000000"/>
                </a:solidFill>
              </a:rPr>
              <a:t>(</a:t>
            </a:r>
            <a:r>
              <a:rPr lang="en-GB" sz="1800" b="1" dirty="0" err="1">
                <a:solidFill>
                  <a:srgbClr val="000000"/>
                </a:solidFill>
              </a:rPr>
              <a:t>WaterPro</a:t>
            </a:r>
            <a:r>
              <a:rPr lang="en-GB" sz="1800" dirty="0">
                <a:solidFill>
                  <a:srgbClr val="000000"/>
                </a:solidFill>
              </a:rPr>
              <a:t>)(£184k)</a:t>
            </a:r>
          </a:p>
          <a:p>
            <a:pPr lvl="1">
              <a:spcBef>
                <a:spcPts val="600"/>
              </a:spcBef>
              <a:spcAft>
                <a:spcPts val="600"/>
              </a:spcAft>
            </a:pPr>
            <a:r>
              <a:rPr lang="en-GB" sz="1800" dirty="0">
                <a:solidFill>
                  <a:srgbClr val="000000"/>
                </a:solidFill>
              </a:rPr>
              <a:t>Catchment Community Action for Resilient </a:t>
            </a:r>
            <a:r>
              <a:rPr lang="en-GB" sz="1800" dirty="0" smtClean="0">
                <a:solidFill>
                  <a:srgbClr val="000000"/>
                </a:solidFill>
              </a:rPr>
              <a:t>Ecosystems (</a:t>
            </a:r>
            <a:r>
              <a:rPr lang="en-GB" sz="1800" b="1" dirty="0" err="1" smtClean="0">
                <a:solidFill>
                  <a:srgbClr val="000000"/>
                </a:solidFill>
              </a:rPr>
              <a:t>CatchmentCARE</a:t>
            </a:r>
            <a:r>
              <a:rPr lang="en-GB" sz="1800" dirty="0" smtClean="0">
                <a:solidFill>
                  <a:srgbClr val="000000"/>
                </a:solidFill>
              </a:rPr>
              <a:t>)(£</a:t>
            </a:r>
            <a:r>
              <a:rPr lang="en-GB" sz="1800" dirty="0">
                <a:solidFill>
                  <a:srgbClr val="000000"/>
                </a:solidFill>
              </a:rPr>
              <a:t>2.9m)</a:t>
            </a:r>
          </a:p>
          <a:p>
            <a:pPr lvl="1">
              <a:spcBef>
                <a:spcPts val="600"/>
              </a:spcBef>
              <a:spcAft>
                <a:spcPts val="600"/>
              </a:spcAft>
            </a:pPr>
            <a:r>
              <a:rPr lang="en-GB" sz="1800" dirty="0">
                <a:solidFill>
                  <a:srgbClr val="000000"/>
                </a:solidFill>
                <a:cs typeface="+mn-cs"/>
              </a:rPr>
              <a:t>Evaluating a farm incentive scheme to protect drinking water </a:t>
            </a:r>
            <a:r>
              <a:rPr lang="en-GB" sz="1800" dirty="0" smtClean="0">
                <a:solidFill>
                  <a:srgbClr val="000000"/>
                </a:solidFill>
                <a:cs typeface="+mn-cs"/>
              </a:rPr>
              <a:t/>
            </a:r>
            <a:br>
              <a:rPr lang="en-GB" sz="1800" dirty="0" smtClean="0">
                <a:solidFill>
                  <a:srgbClr val="000000"/>
                </a:solidFill>
                <a:cs typeface="+mn-cs"/>
              </a:rPr>
            </a:br>
            <a:r>
              <a:rPr lang="en-GB" sz="1800" dirty="0" smtClean="0">
                <a:solidFill>
                  <a:srgbClr val="000000"/>
                </a:solidFill>
                <a:cs typeface="+mn-cs"/>
              </a:rPr>
              <a:t>(</a:t>
            </a:r>
            <a:r>
              <a:rPr lang="en-GB" sz="1800" b="1" dirty="0">
                <a:solidFill>
                  <a:srgbClr val="000000"/>
                </a:solidFill>
              </a:rPr>
              <a:t>Source-To-Tap</a:t>
            </a:r>
            <a:r>
              <a:rPr lang="en-GB" sz="1800" dirty="0">
                <a:solidFill>
                  <a:srgbClr val="000000"/>
                </a:solidFill>
              </a:rPr>
              <a:t>) (£650k</a:t>
            </a:r>
            <a:r>
              <a:rPr lang="en-GB" sz="1800" dirty="0" smtClean="0">
                <a:solidFill>
                  <a:srgbClr val="000000"/>
                </a:solidFill>
              </a:rPr>
              <a:t>).</a:t>
            </a:r>
          </a:p>
          <a:p>
            <a:pPr lvl="1">
              <a:spcBef>
                <a:spcPts val="600"/>
              </a:spcBef>
              <a:spcAft>
                <a:spcPts val="600"/>
              </a:spcAft>
            </a:pPr>
            <a:r>
              <a:rPr lang="en-GB" sz="1800" dirty="0" smtClean="0">
                <a:solidFill>
                  <a:srgbClr val="000000"/>
                </a:solidFill>
              </a:rPr>
              <a:t>System for Bathing Water Quality Monitoring </a:t>
            </a:r>
            <a:br>
              <a:rPr lang="en-GB" sz="1800" dirty="0" smtClean="0">
                <a:solidFill>
                  <a:srgbClr val="000000"/>
                </a:solidFill>
              </a:rPr>
            </a:br>
            <a:r>
              <a:rPr lang="en-GB" sz="1800" dirty="0" smtClean="0">
                <a:solidFill>
                  <a:srgbClr val="000000"/>
                </a:solidFill>
              </a:rPr>
              <a:t>(</a:t>
            </a:r>
            <a:r>
              <a:rPr lang="en-GB" sz="1800" b="1" dirty="0" smtClean="0">
                <a:solidFill>
                  <a:srgbClr val="000000"/>
                </a:solidFill>
              </a:rPr>
              <a:t>SWIM</a:t>
            </a:r>
            <a:r>
              <a:rPr lang="en-GB" sz="1800" dirty="0" smtClean="0">
                <a:solidFill>
                  <a:srgbClr val="000000"/>
                </a:solidFill>
              </a:rPr>
              <a:t>)(£250k)</a:t>
            </a:r>
            <a:endParaRPr lang="en-GB" sz="1800" dirty="0">
              <a:solidFill>
                <a:srgbClr val="000000"/>
              </a:solidFill>
            </a:endParaRPr>
          </a:p>
        </p:txBody>
      </p:sp>
      <p:pic>
        <p:nvPicPr>
          <p:cNvPr id="1028" name="Picture 4" descr="interregva"/>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87697" y="6050548"/>
            <a:ext cx="2160162" cy="590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303" y="1286749"/>
            <a:ext cx="8043394" cy="4800533"/>
          </a:xfrm>
        </p:spPr>
        <p:txBody>
          <a:bodyPr/>
          <a:lstStyle/>
          <a:p>
            <a:pPr>
              <a:spcBef>
                <a:spcPts val="600"/>
              </a:spcBef>
              <a:spcAft>
                <a:spcPts val="600"/>
              </a:spcAft>
            </a:pPr>
            <a:r>
              <a:rPr lang="en-GB" sz="2200" dirty="0"/>
              <a:t>Horizon 2020 – two successes </a:t>
            </a:r>
            <a:r>
              <a:rPr lang="en-GB" sz="2200" dirty="0" smtClean="0"/>
              <a:t>(</a:t>
            </a:r>
            <a:r>
              <a:rPr lang="en-GB" sz="2200" dirty="0"/>
              <a:t>EU Pig, </a:t>
            </a:r>
            <a:r>
              <a:rPr lang="en-GB" sz="2200" dirty="0" err="1"/>
              <a:t>FAirWAY</a:t>
            </a:r>
            <a:r>
              <a:rPr lang="en-GB" sz="2200" dirty="0"/>
              <a:t>) (</a:t>
            </a:r>
            <a:r>
              <a:rPr lang="en-GB" sz="2200" dirty="0" smtClean="0"/>
              <a:t>340k)</a:t>
            </a:r>
            <a:endParaRPr lang="en-GB" sz="2200" dirty="0"/>
          </a:p>
          <a:p>
            <a:pPr>
              <a:spcBef>
                <a:spcPts val="600"/>
              </a:spcBef>
              <a:spcAft>
                <a:spcPts val="600"/>
              </a:spcAft>
            </a:pPr>
            <a:r>
              <a:rPr lang="en-GB" sz="2200" dirty="0"/>
              <a:t>Agri-Food Quest Competence Centre – </a:t>
            </a:r>
            <a:r>
              <a:rPr lang="en-GB" sz="2200" dirty="0" smtClean="0"/>
              <a:t>(5 projects, £468k)</a:t>
            </a:r>
            <a:endParaRPr lang="en-GB" sz="2200" dirty="0"/>
          </a:p>
          <a:p>
            <a:pPr>
              <a:spcBef>
                <a:spcPts val="600"/>
              </a:spcBef>
              <a:spcAft>
                <a:spcPts val="600"/>
              </a:spcAft>
            </a:pPr>
            <a:r>
              <a:rPr lang="en-GB" sz="2200" dirty="0"/>
              <a:t>Innovate UK </a:t>
            </a:r>
            <a:r>
              <a:rPr lang="en-GB" sz="2200" dirty="0" smtClean="0"/>
              <a:t>(1 project £938k)</a:t>
            </a:r>
            <a:endParaRPr lang="en-GB" sz="2200" dirty="0"/>
          </a:p>
          <a:p>
            <a:pPr>
              <a:spcBef>
                <a:spcPts val="600"/>
              </a:spcBef>
              <a:spcAft>
                <a:spcPts val="600"/>
              </a:spcAft>
            </a:pPr>
            <a:r>
              <a:rPr lang="en-GB" sz="2200" dirty="0"/>
              <a:t>US/Ireland/N. Ireland fund </a:t>
            </a:r>
            <a:r>
              <a:rPr lang="en-GB" sz="2200" dirty="0" smtClean="0"/>
              <a:t>– (1 project £250k)</a:t>
            </a:r>
            <a:endParaRPr lang="en-GB" sz="2200" dirty="0"/>
          </a:p>
          <a:p>
            <a:pPr>
              <a:spcBef>
                <a:spcPts val="600"/>
              </a:spcBef>
              <a:spcAft>
                <a:spcPts val="600"/>
              </a:spcAft>
            </a:pPr>
            <a:r>
              <a:rPr lang="en-GB" sz="2200" dirty="0"/>
              <a:t>DAFM/DAERA </a:t>
            </a:r>
            <a:r>
              <a:rPr lang="en-GB" sz="2200" dirty="0" smtClean="0"/>
              <a:t>Co-funding – (16 projects £1.9m)</a:t>
            </a:r>
            <a:endParaRPr lang="en-GB" sz="2200" dirty="0"/>
          </a:p>
          <a:p>
            <a:pPr>
              <a:spcBef>
                <a:spcPts val="600"/>
              </a:spcBef>
              <a:spcAft>
                <a:spcPts val="600"/>
              </a:spcAft>
            </a:pPr>
            <a:r>
              <a:rPr lang="en-GB" sz="2200" dirty="0"/>
              <a:t>AFBI in final discussions re ‘preferred R&amp;D provider’ to </a:t>
            </a:r>
            <a:br>
              <a:rPr lang="en-GB" sz="2200" dirty="0"/>
            </a:br>
            <a:r>
              <a:rPr lang="en-GB" sz="2200" dirty="0"/>
              <a:t>major UK retailer</a:t>
            </a:r>
          </a:p>
        </p:txBody>
      </p:sp>
      <p:sp>
        <p:nvSpPr>
          <p:cNvPr id="4" name="Title 1"/>
          <p:cNvSpPr txBox="1">
            <a:spLocks/>
          </p:cNvSpPr>
          <p:nvPr/>
        </p:nvSpPr>
        <p:spPr bwMode="auto">
          <a:xfrm>
            <a:off x="0" y="13065"/>
            <a:ext cx="9144000" cy="8142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008290"/>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a:lstStyle>
          <a:p>
            <a:pPr defTabSz="914400"/>
            <a:r>
              <a:rPr lang="en-GB" sz="3300" kern="0" smtClean="0">
                <a:solidFill>
                  <a:srgbClr val="008080"/>
                </a:solidFill>
              </a:rPr>
              <a:t>New Research Contracts 2016/17</a:t>
            </a:r>
            <a:endParaRPr lang="en-GB" kern="0" dirty="0">
              <a:solidFill>
                <a:srgbClr val="008080"/>
              </a:solidFill>
            </a:endParaRPr>
          </a:p>
        </p:txBody>
      </p:sp>
    </p:spTree>
    <p:extLst>
      <p:ext uri="{BB962C8B-B14F-4D97-AF65-F5344CB8AC3E}">
        <p14:creationId xmlns:p14="http://schemas.microsoft.com/office/powerpoint/2010/main" val="28079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273627"/>
          </a:xfrm>
        </p:spPr>
        <p:txBody>
          <a:bodyPr/>
          <a:lstStyle/>
          <a:p>
            <a:r>
              <a:rPr lang="en-GB" sz="3000" dirty="0" smtClean="0"/>
              <a:t>Knowledge Exchange and Public Engagement</a:t>
            </a:r>
            <a:endParaRPr lang="en-GB" sz="3000" dirty="0"/>
          </a:p>
        </p:txBody>
      </p:sp>
      <p:sp>
        <p:nvSpPr>
          <p:cNvPr id="3" name="Content Placeholder 2"/>
          <p:cNvSpPr>
            <a:spLocks noGrp="1"/>
          </p:cNvSpPr>
          <p:nvPr>
            <p:ph idx="1"/>
          </p:nvPr>
        </p:nvSpPr>
        <p:spPr>
          <a:xfrm>
            <a:off x="251520" y="988117"/>
            <a:ext cx="8640960" cy="5392754"/>
          </a:xfrm>
        </p:spPr>
        <p:txBody>
          <a:bodyPr/>
          <a:lstStyle/>
          <a:p>
            <a:r>
              <a:rPr lang="en-GB" sz="2000" dirty="0" smtClean="0"/>
              <a:t>European Federation of Animal Science</a:t>
            </a:r>
          </a:p>
          <a:p>
            <a:pPr>
              <a:buNone/>
            </a:pPr>
            <a:r>
              <a:rPr lang="en-GB" sz="2000" dirty="0" smtClean="0"/>
              <a:t>      - Over 1500 international scientists from 60 countries - provided    </a:t>
            </a:r>
          </a:p>
          <a:p>
            <a:pPr>
              <a:buNone/>
            </a:pPr>
            <a:r>
              <a:rPr lang="en-GB" sz="2000" dirty="0" smtClean="0"/>
              <a:t>        excellent showcase for AFBI science and established new networks</a:t>
            </a:r>
          </a:p>
          <a:p>
            <a:r>
              <a:rPr lang="en-GB" sz="2000" dirty="0" smtClean="0"/>
              <a:t>UK-ROI TB Genetics Summit </a:t>
            </a:r>
          </a:p>
          <a:p>
            <a:r>
              <a:rPr lang="en-GB" sz="2000" dirty="0" smtClean="0"/>
              <a:t>Schools Open Day at AFBI Hillsborough for GCSE &amp; A Level students.</a:t>
            </a:r>
          </a:p>
          <a:p>
            <a:r>
              <a:rPr lang="en-GB" sz="2000" dirty="0" smtClean="0"/>
              <a:t>NI Science Festival in Dungannon, Newry, Enniskillen and Coleraine as well as an Open Farm event at AFBI Hillsborough</a:t>
            </a:r>
          </a:p>
          <a:p>
            <a:r>
              <a:rPr lang="en-GB" sz="2000" dirty="0" smtClean="0"/>
              <a:t>AFBI/LMC/CAFRE/UFU Beef Conference.</a:t>
            </a:r>
          </a:p>
          <a:p>
            <a:r>
              <a:rPr lang="en-GB" sz="2000" dirty="0" smtClean="0"/>
              <a:t>AFBI Delegation to China to build linkages and projects in tandem with Innovate UK.</a:t>
            </a:r>
          </a:p>
          <a:p>
            <a:r>
              <a:rPr lang="en-GB" sz="2000" dirty="0" smtClean="0"/>
              <a:t>AFBI/</a:t>
            </a:r>
            <a:r>
              <a:rPr lang="en-GB" sz="2000" dirty="0" err="1" smtClean="0"/>
              <a:t>Teagasc</a:t>
            </a:r>
            <a:r>
              <a:rPr lang="en-GB" sz="2000" dirty="0" smtClean="0"/>
              <a:t>/USDA/Genome Canada Forum in Edmonton – Nov 2016</a:t>
            </a:r>
          </a:p>
          <a:p>
            <a:r>
              <a:rPr lang="en-GB" sz="2000" dirty="0" smtClean="0"/>
              <a:t>AFBI Science Outlook Conference March, 2017</a:t>
            </a:r>
          </a:p>
          <a:p>
            <a:r>
              <a:rPr lang="en-GB" sz="2000" dirty="0" smtClean="0"/>
              <a:t>Science Uncovered- an EU Researchers event organised by Ulster Museum</a:t>
            </a:r>
          </a:p>
          <a:p>
            <a:r>
              <a:rPr lang="en-GB" sz="2000" dirty="0" smtClean="0"/>
              <a:t>RUAS events: Balmoral Show and Winter Fair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783769"/>
          </a:xfrm>
        </p:spPr>
        <p:txBody>
          <a:bodyPr/>
          <a:lstStyle/>
          <a:p>
            <a:r>
              <a:rPr lang="en-GB" dirty="0" smtClean="0"/>
              <a:t>AFBI Events/Activities</a:t>
            </a:r>
            <a:endParaRPr lang="en-GB"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r="-229"/>
          <a:stretch/>
        </p:blipFill>
        <p:spPr>
          <a:xfrm>
            <a:off x="6416057" y="2774790"/>
            <a:ext cx="2412000" cy="2035688"/>
          </a:xfrm>
          <a:prstGeom prst="rect">
            <a:avLst/>
          </a:prstGeom>
          <a:ln w="28575">
            <a:solidFill>
              <a:schemeClr val="bg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04615" y="2774790"/>
            <a:ext cx="3058885" cy="2035688"/>
          </a:xfrm>
          <a:prstGeom prst="rect">
            <a:avLst/>
          </a:prstGeom>
          <a:ln w="28575">
            <a:solidFill>
              <a:schemeClr val="bg1"/>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2057" y="2774790"/>
            <a:ext cx="2520000" cy="1965224"/>
          </a:xfrm>
          <a:prstGeom prst="rect">
            <a:avLst/>
          </a:prstGeom>
          <a:ln w="28575">
            <a:solidFill>
              <a:schemeClr val="bg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9652" y="783771"/>
            <a:ext cx="3115733" cy="1826527"/>
          </a:xfrm>
          <a:prstGeom prst="rect">
            <a:avLst/>
          </a:prstGeom>
          <a:ln w="28575">
            <a:solidFill>
              <a:schemeClr val="bg1"/>
            </a:solidFill>
          </a:ln>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97089" y="783771"/>
            <a:ext cx="3114000" cy="1826527"/>
          </a:xfrm>
          <a:prstGeom prst="rect">
            <a:avLst/>
          </a:prstGeom>
          <a:ln w="28575">
            <a:solidFill>
              <a:schemeClr val="bg1"/>
            </a:solidFill>
          </a:ln>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122793" y="783771"/>
            <a:ext cx="1567669" cy="1826528"/>
          </a:xfrm>
          <a:prstGeom prst="rect">
            <a:avLst/>
          </a:prstGeom>
          <a:ln w="28575">
            <a:solidFill>
              <a:schemeClr val="bg1"/>
            </a:solidFill>
          </a:ln>
        </p:spPr>
      </p:pic>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191687" y="4108658"/>
            <a:ext cx="1060677" cy="86631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69013" y="4974970"/>
            <a:ext cx="3056192" cy="1739383"/>
          </a:xfrm>
          <a:prstGeom prst="rect">
            <a:avLst/>
          </a:prstGeom>
          <a:ln w="28575">
            <a:solidFill>
              <a:schemeClr val="bg1"/>
            </a:solidFill>
          </a:ln>
        </p:spPr>
      </p:pic>
      <p:pic>
        <p:nvPicPr>
          <p:cNvPr id="3" name="Picture 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404658" y="4974970"/>
            <a:ext cx="2607770" cy="1739383"/>
          </a:xfrm>
          <a:prstGeom prst="rect">
            <a:avLst/>
          </a:prstGeom>
          <a:ln w="28575">
            <a:solidFill>
              <a:schemeClr val="bg1"/>
            </a:solidFill>
          </a:ln>
        </p:spPr>
      </p:pic>
      <p:pic>
        <p:nvPicPr>
          <p:cNvPr id="5" name="Picture 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47687" y="4977969"/>
            <a:ext cx="2841872" cy="1736384"/>
          </a:xfrm>
          <a:prstGeom prst="rect">
            <a:avLst/>
          </a:prstGeom>
          <a:ln w="28575">
            <a:solidFill>
              <a:schemeClr val="bg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3"/>
          <p:cNvSpPr txBox="1">
            <a:spLocks noChangeArrowheads="1"/>
          </p:cNvSpPr>
          <p:nvPr/>
        </p:nvSpPr>
        <p:spPr bwMode="auto">
          <a:xfrm>
            <a:off x="467544" y="230734"/>
            <a:ext cx="8136904" cy="523220"/>
          </a:xfrm>
          <a:prstGeom prst="rect">
            <a:avLst/>
          </a:prstGeom>
          <a:noFill/>
          <a:ln w="9525">
            <a:noFill/>
            <a:miter lim="800000"/>
            <a:headEnd/>
            <a:tailEnd/>
          </a:ln>
        </p:spPr>
        <p:txBody>
          <a:bodyPr wrap="square">
            <a:spAutoFit/>
          </a:bodyPr>
          <a:lstStyle/>
          <a:p>
            <a:r>
              <a:rPr lang="en-GB" sz="2800" b="1" dirty="0" smtClean="0">
                <a:solidFill>
                  <a:srgbClr val="008080"/>
                </a:solidFill>
                <a:latin typeface="Arial" panose="020B0604020202020204" pitchFamily="34" charset="0"/>
              </a:rPr>
              <a:t>DAERA </a:t>
            </a:r>
            <a:r>
              <a:rPr lang="en-GB" sz="2800" b="1" dirty="0">
                <a:solidFill>
                  <a:srgbClr val="008080"/>
                </a:solidFill>
                <a:latin typeface="Arial" panose="020B0604020202020204" pitchFamily="34" charset="0"/>
              </a:rPr>
              <a:t>Grant in Aid 2006/07 to </a:t>
            </a:r>
            <a:r>
              <a:rPr lang="en-GB" sz="2800" b="1" dirty="0" smtClean="0">
                <a:solidFill>
                  <a:srgbClr val="008080"/>
                </a:solidFill>
                <a:latin typeface="Arial" panose="020B0604020202020204" pitchFamily="34" charset="0"/>
              </a:rPr>
              <a:t>2017/18 (£’000)</a:t>
            </a:r>
            <a:endParaRPr lang="en-GB" sz="2800" b="1" dirty="0">
              <a:solidFill>
                <a:srgbClr val="008080"/>
              </a:solidFill>
              <a:latin typeface="Arial" panose="020B0604020202020204" pitchFamily="34" charset="0"/>
            </a:endParaRPr>
          </a:p>
        </p:txBody>
      </p:sp>
      <p:graphicFrame>
        <p:nvGraphicFramePr>
          <p:cNvPr id="5" name="Chart 4"/>
          <p:cNvGraphicFramePr/>
          <p:nvPr/>
        </p:nvGraphicFramePr>
        <p:xfrm>
          <a:off x="467544" y="942109"/>
          <a:ext cx="8136904" cy="53755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2"/>
          <p:cNvSpPr txBox="1">
            <a:spLocks noChangeArrowheads="1"/>
          </p:cNvSpPr>
          <p:nvPr/>
        </p:nvSpPr>
        <p:spPr bwMode="auto">
          <a:xfrm>
            <a:off x="457199" y="158725"/>
            <a:ext cx="8409709" cy="523220"/>
          </a:xfrm>
          <a:prstGeom prst="rect">
            <a:avLst/>
          </a:prstGeom>
          <a:noFill/>
          <a:ln w="9525">
            <a:noFill/>
            <a:miter lim="800000"/>
            <a:headEnd/>
            <a:tailEnd/>
          </a:ln>
        </p:spPr>
        <p:txBody>
          <a:bodyPr wrap="square">
            <a:spAutoFit/>
          </a:bodyPr>
          <a:lstStyle/>
          <a:p>
            <a:r>
              <a:rPr lang="en-GB" sz="2800" b="1" dirty="0" smtClean="0">
                <a:solidFill>
                  <a:srgbClr val="008080"/>
                </a:solidFill>
                <a:latin typeface="Arial" panose="020B0604020202020204" pitchFamily="34" charset="0"/>
              </a:rPr>
              <a:t>AFBI Non-GIA </a:t>
            </a:r>
            <a:r>
              <a:rPr lang="en-GB" sz="2800" b="1" dirty="0">
                <a:solidFill>
                  <a:srgbClr val="008080"/>
                </a:solidFill>
                <a:latin typeface="Arial" panose="020B0604020202020204" pitchFamily="34" charset="0"/>
              </a:rPr>
              <a:t>Income 2006/07 to </a:t>
            </a:r>
            <a:r>
              <a:rPr lang="en-GB" sz="2800" b="1" dirty="0" smtClean="0">
                <a:solidFill>
                  <a:srgbClr val="008080"/>
                </a:solidFill>
                <a:latin typeface="Arial" panose="020B0604020202020204" pitchFamily="34" charset="0"/>
              </a:rPr>
              <a:t>2017/18 (£’000)</a:t>
            </a:r>
            <a:endParaRPr lang="en-GB" sz="2800" b="1" dirty="0">
              <a:solidFill>
                <a:srgbClr val="008080"/>
              </a:solidFill>
              <a:latin typeface="Arial" panose="020B0604020202020204" pitchFamily="34" charset="0"/>
            </a:endParaRPr>
          </a:p>
        </p:txBody>
      </p:sp>
      <p:graphicFrame>
        <p:nvGraphicFramePr>
          <p:cNvPr id="5" name="Content Placeholder 3"/>
          <p:cNvGraphicFramePr>
            <a:graphicFrameLocks/>
          </p:cNvGraphicFramePr>
          <p:nvPr/>
        </p:nvGraphicFramePr>
        <p:xfrm>
          <a:off x="457199" y="762000"/>
          <a:ext cx="8409709" cy="53641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6"/>
          <p:cNvSpPr>
            <a:spLocks noChangeArrowheads="1"/>
          </p:cNvSpPr>
          <p:nvPr/>
        </p:nvSpPr>
        <p:spPr bwMode="auto">
          <a:xfrm>
            <a:off x="1" y="0"/>
            <a:ext cx="9172575" cy="6858000"/>
          </a:xfrm>
          <a:prstGeom prst="rect">
            <a:avLst/>
          </a:prstGeom>
          <a:solidFill>
            <a:schemeClr val="bg1"/>
          </a:solidFill>
          <a:ln w="9525" algn="ctr">
            <a:noFill/>
            <a:miter lim="800000"/>
            <a:headEnd/>
            <a:tailEnd/>
          </a:ln>
        </p:spPr>
        <p:txBody>
          <a:bodyPr wrap="none"/>
          <a:lstStyle/>
          <a:p>
            <a:pPr defTabSz="914400" eaLnBrk="0" fontAlgn="base" hangingPunct="0">
              <a:spcBef>
                <a:spcPct val="0"/>
              </a:spcBef>
              <a:spcAft>
                <a:spcPct val="0"/>
              </a:spcAft>
            </a:pPr>
            <a:endParaRPr lang="en-US" sz="2400" dirty="0">
              <a:solidFill>
                <a:srgbClr val="000000"/>
              </a:solidFill>
              <a:latin typeface="Arial" panose="020B0604020202020204" pitchFamily="34" charset="0"/>
              <a:ea typeface="ＭＳ Ｐゴシック" pitchFamily="1" charset="-128"/>
            </a:endParaRPr>
          </a:p>
        </p:txBody>
      </p:sp>
      <p:pic>
        <p:nvPicPr>
          <p:cNvPr id="81948" name="Picture 6" descr="DeptOE-rgb_hr.jpg"/>
          <p:cNvPicPr>
            <a:picLocks noChangeAspect="1"/>
          </p:cNvPicPr>
          <p:nvPr/>
        </p:nvPicPr>
        <p:blipFill>
          <a:blip r:embed="rId2" cstate="print"/>
          <a:srcRect/>
          <a:stretch>
            <a:fillRect/>
          </a:stretch>
        </p:blipFill>
        <p:spPr bwMode="auto">
          <a:xfrm>
            <a:off x="219898" y="1602032"/>
            <a:ext cx="1716045" cy="644969"/>
          </a:xfrm>
          <a:prstGeom prst="rect">
            <a:avLst/>
          </a:prstGeom>
          <a:noFill/>
          <a:ln w="9525">
            <a:noFill/>
            <a:miter lim="800000"/>
            <a:headEnd/>
            <a:tailEnd/>
          </a:ln>
        </p:spPr>
      </p:pic>
      <p:sp>
        <p:nvSpPr>
          <p:cNvPr id="566276" name="Rectangle 4"/>
          <p:cNvSpPr>
            <a:spLocks noChangeArrowheads="1"/>
          </p:cNvSpPr>
          <p:nvPr/>
        </p:nvSpPr>
        <p:spPr bwMode="auto">
          <a:xfrm>
            <a:off x="1" y="-13921"/>
            <a:ext cx="9172575" cy="457200"/>
          </a:xfrm>
          <a:prstGeom prst="rect">
            <a:avLst/>
          </a:prstGeom>
          <a:noFill/>
          <a:ln w="9525" algn="ctr">
            <a:noFill/>
            <a:miter lim="800000"/>
            <a:headEnd/>
            <a:tailEnd/>
          </a:ln>
          <a:effectLst/>
        </p:spPr>
        <p:txBody>
          <a:bodyPr/>
          <a:lstStyle/>
          <a:p>
            <a:pPr algn="ctr" defTabSz="914400" eaLnBrk="0" fontAlgn="base" hangingPunct="0">
              <a:lnSpc>
                <a:spcPct val="90000"/>
              </a:lnSpc>
              <a:spcBef>
                <a:spcPct val="0"/>
              </a:spcBef>
              <a:spcAft>
                <a:spcPct val="0"/>
              </a:spcAft>
              <a:defRPr/>
            </a:pPr>
            <a:r>
              <a:rPr lang="en-GB" sz="2800" b="1" dirty="0">
                <a:solidFill>
                  <a:srgbClr val="008080"/>
                </a:solidFill>
                <a:latin typeface="Arial" panose="020B0604020202020204" pitchFamily="34" charset="0"/>
                <a:ea typeface="ＭＳ Ｐゴシック" pitchFamily="1" charset="-128"/>
              </a:rPr>
              <a:t>Research </a:t>
            </a:r>
            <a:r>
              <a:rPr lang="en-GB" sz="2800" b="1" dirty="0" smtClean="0">
                <a:solidFill>
                  <a:srgbClr val="008080"/>
                </a:solidFill>
                <a:latin typeface="Arial" panose="020B0604020202020204" pitchFamily="34" charset="0"/>
                <a:ea typeface="ＭＳ Ｐゴシック" pitchFamily="1" charset="-128"/>
              </a:rPr>
              <a:t>Partners And </a:t>
            </a:r>
            <a:r>
              <a:rPr lang="en-GB" sz="2800" b="1" dirty="0">
                <a:solidFill>
                  <a:srgbClr val="008080"/>
                </a:solidFill>
                <a:latin typeface="Arial" panose="020B0604020202020204" pitchFamily="34" charset="0"/>
                <a:ea typeface="ＭＳ Ｐゴシック" pitchFamily="1" charset="-128"/>
              </a:rPr>
              <a:t>Funders</a:t>
            </a:r>
          </a:p>
        </p:txBody>
      </p:sp>
      <p:pic>
        <p:nvPicPr>
          <p:cNvPr id="81950" name="Picture 9" descr="defra-logo.gif"/>
          <p:cNvPicPr>
            <a:picLocks noChangeAspect="1"/>
          </p:cNvPicPr>
          <p:nvPr/>
        </p:nvPicPr>
        <p:blipFill>
          <a:blip r:embed="rId3" cstate="print">
            <a:extLst>
              <a:ext uri="{28A0092B-C50C-407E-A947-70E740481C1C}">
                <a14:useLocalDpi xmlns:a14="http://schemas.microsoft.com/office/drawing/2010/main"/>
              </a:ext>
            </a:extLst>
          </a:blip>
          <a:srcRect l="2791"/>
          <a:stretch>
            <a:fillRect/>
          </a:stretch>
        </p:blipFill>
        <p:spPr bwMode="auto">
          <a:xfrm>
            <a:off x="223009" y="3641156"/>
            <a:ext cx="1341957" cy="709231"/>
          </a:xfrm>
          <a:prstGeom prst="rect">
            <a:avLst/>
          </a:prstGeom>
          <a:noFill/>
          <a:ln w="9525">
            <a:noFill/>
            <a:miter lim="800000"/>
            <a:headEnd/>
            <a:tailEnd/>
          </a:ln>
        </p:spPr>
      </p:pic>
      <p:pic>
        <p:nvPicPr>
          <p:cNvPr id="81951" name="Picture 13" descr="dunbia_still.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48930" y="4046485"/>
            <a:ext cx="1111250" cy="722313"/>
          </a:xfrm>
          <a:prstGeom prst="rect">
            <a:avLst/>
          </a:prstGeom>
          <a:noFill/>
          <a:ln w="9525">
            <a:noFill/>
            <a:miter lim="800000"/>
            <a:headEnd/>
            <a:tailEnd/>
          </a:ln>
        </p:spPr>
      </p:pic>
      <p:pic>
        <p:nvPicPr>
          <p:cNvPr id="81952" name="Picture 14" descr="ABP_Food_Group.png"/>
          <p:cNvPicPr>
            <a:picLocks noChangeAspect="1"/>
          </p:cNvPicPr>
          <p:nvPr/>
        </p:nvPicPr>
        <p:blipFill>
          <a:blip r:embed="rId5" cstate="print"/>
          <a:srcRect/>
          <a:stretch>
            <a:fillRect/>
          </a:stretch>
        </p:blipFill>
        <p:spPr bwMode="auto">
          <a:xfrm>
            <a:off x="8166875" y="5143683"/>
            <a:ext cx="855663" cy="731838"/>
          </a:xfrm>
          <a:prstGeom prst="rect">
            <a:avLst/>
          </a:prstGeom>
          <a:noFill/>
          <a:ln w="9525">
            <a:noFill/>
            <a:miter lim="800000"/>
            <a:headEnd/>
            <a:tailEnd/>
          </a:ln>
        </p:spPr>
      </p:pic>
      <p:pic>
        <p:nvPicPr>
          <p:cNvPr id="81954" name="Picture 16" descr="dale-farm-logo.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807914" y="389489"/>
            <a:ext cx="722417" cy="1014631"/>
          </a:xfrm>
          <a:prstGeom prst="rect">
            <a:avLst/>
          </a:prstGeom>
          <a:noFill/>
          <a:ln w="9525">
            <a:noFill/>
            <a:miter lim="800000"/>
            <a:headEnd/>
            <a:tailEnd/>
          </a:ln>
        </p:spPr>
      </p:pic>
      <p:pic>
        <p:nvPicPr>
          <p:cNvPr id="81956" name="Picture 20" descr="FSA_Master_Food.tif"/>
          <p:cNvPicPr>
            <a:picLocks noChangeAspect="1"/>
          </p:cNvPicPr>
          <p:nvPr/>
        </p:nvPicPr>
        <p:blipFill>
          <a:blip r:embed="rId7" cstate="print"/>
          <a:srcRect/>
          <a:stretch>
            <a:fillRect/>
          </a:stretch>
        </p:blipFill>
        <p:spPr bwMode="auto">
          <a:xfrm>
            <a:off x="253534" y="6102247"/>
            <a:ext cx="1244600" cy="622300"/>
          </a:xfrm>
          <a:prstGeom prst="rect">
            <a:avLst/>
          </a:prstGeom>
          <a:noFill/>
          <a:ln w="9525">
            <a:noFill/>
            <a:miter lim="800000"/>
            <a:headEnd/>
            <a:tailEnd/>
          </a:ln>
        </p:spPr>
      </p:pic>
      <p:pic>
        <p:nvPicPr>
          <p:cNvPr id="81958" name="Picture 22" descr="NIEA full colour.jpg"/>
          <p:cNvPicPr>
            <a:picLocks noChangeAspect="1"/>
          </p:cNvPicPr>
          <p:nvPr/>
        </p:nvPicPr>
        <p:blipFill>
          <a:blip r:embed="rId8" cstate="print"/>
          <a:srcRect/>
          <a:stretch>
            <a:fillRect/>
          </a:stretch>
        </p:blipFill>
        <p:spPr bwMode="auto">
          <a:xfrm>
            <a:off x="223009" y="1060711"/>
            <a:ext cx="1884362" cy="406400"/>
          </a:xfrm>
          <a:prstGeom prst="rect">
            <a:avLst/>
          </a:prstGeom>
          <a:noFill/>
          <a:ln w="9525">
            <a:noFill/>
            <a:miter lim="800000"/>
            <a:headEnd/>
            <a:tailEnd/>
          </a:ln>
        </p:spPr>
      </p:pic>
      <p:pic>
        <p:nvPicPr>
          <p:cNvPr id="81959" name="Picture 23" descr="SF_jpg.jpg"/>
          <p:cNvPicPr>
            <a:picLocks noChangeAspect="1"/>
          </p:cNvPicPr>
          <p:nvPr/>
        </p:nvPicPr>
        <p:blipFill>
          <a:blip r:embed="rId9" cstate="print"/>
          <a:srcRect/>
          <a:stretch>
            <a:fillRect/>
          </a:stretch>
        </p:blipFill>
        <p:spPr bwMode="auto">
          <a:xfrm>
            <a:off x="7447738" y="30723"/>
            <a:ext cx="1574800" cy="606425"/>
          </a:xfrm>
          <a:prstGeom prst="rect">
            <a:avLst/>
          </a:prstGeom>
          <a:noFill/>
          <a:ln w="9525">
            <a:noFill/>
            <a:miter lim="800000"/>
            <a:headEnd/>
            <a:tailEnd/>
          </a:ln>
        </p:spPr>
      </p:pic>
      <p:pic>
        <p:nvPicPr>
          <p:cNvPr id="81960" name="Picture 24" descr="Thompsons logo.jp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315540" y="2749928"/>
            <a:ext cx="1381125" cy="685800"/>
          </a:xfrm>
          <a:prstGeom prst="rect">
            <a:avLst/>
          </a:prstGeom>
          <a:noFill/>
          <a:ln w="9525">
            <a:noFill/>
            <a:miter lim="800000"/>
            <a:headEnd/>
            <a:tailEnd/>
          </a:ln>
        </p:spPr>
      </p:pic>
      <p:pic>
        <p:nvPicPr>
          <p:cNvPr id="81962" name="Picture 42" descr="cafre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19897" y="4579867"/>
            <a:ext cx="1644650" cy="622300"/>
          </a:xfrm>
          <a:prstGeom prst="rect">
            <a:avLst/>
          </a:prstGeom>
          <a:noFill/>
          <a:ln w="9525">
            <a:noFill/>
            <a:miter lim="800000"/>
            <a:headEnd/>
            <a:tailEnd/>
          </a:ln>
        </p:spPr>
      </p:pic>
      <p:pic>
        <p:nvPicPr>
          <p:cNvPr id="81963" name="Picture 43" descr="eblexlogo"/>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359552" y="2007444"/>
            <a:ext cx="1165225" cy="671513"/>
          </a:xfrm>
          <a:prstGeom prst="rect">
            <a:avLst/>
          </a:prstGeom>
          <a:noFill/>
          <a:ln w="9525">
            <a:noFill/>
            <a:miter lim="800000"/>
            <a:headEnd/>
            <a:tailEnd/>
          </a:ln>
        </p:spPr>
      </p:pic>
      <p:pic>
        <p:nvPicPr>
          <p:cNvPr id="81964" name="Picture 44" descr="LMC 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028339" y="5821927"/>
            <a:ext cx="912812" cy="279400"/>
          </a:xfrm>
          <a:prstGeom prst="rect">
            <a:avLst/>
          </a:prstGeom>
          <a:noFill/>
          <a:ln w="9525">
            <a:noFill/>
            <a:miter lim="800000"/>
            <a:headEnd/>
            <a:tailEnd/>
          </a:ln>
        </p:spPr>
      </p:pic>
      <p:pic>
        <p:nvPicPr>
          <p:cNvPr id="81965" name="Picture 45" descr="niapa_logo"/>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040296" y="5413921"/>
            <a:ext cx="835723" cy="1250295"/>
          </a:xfrm>
          <a:prstGeom prst="rect">
            <a:avLst/>
          </a:prstGeom>
          <a:noFill/>
          <a:ln w="9525">
            <a:noFill/>
            <a:miter lim="800000"/>
            <a:headEnd/>
            <a:tailEnd/>
          </a:ln>
        </p:spPr>
      </p:pic>
      <p:pic>
        <p:nvPicPr>
          <p:cNvPr id="81969" name="Picture 49"/>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208838" y="665796"/>
            <a:ext cx="1935162" cy="255588"/>
          </a:xfrm>
          <a:prstGeom prst="rect">
            <a:avLst/>
          </a:prstGeom>
          <a:noFill/>
          <a:ln w="9525">
            <a:noFill/>
            <a:miter lim="800000"/>
            <a:headEnd/>
            <a:tailEnd/>
          </a:ln>
        </p:spPr>
      </p:pic>
      <p:pic>
        <p:nvPicPr>
          <p:cNvPr id="81972" name="Picture 52" descr="moy-park-logo"/>
          <p:cNvPicPr>
            <a:picLocks noChangeAspect="1" noChangeArrowheads="1"/>
          </p:cNvPicPr>
          <p:nvPr/>
        </p:nvPicPr>
        <p:blipFill>
          <a:blip r:embed="rId16" cstate="print">
            <a:extLst>
              <a:ext uri="{28A0092B-C50C-407E-A947-70E740481C1C}">
                <a14:useLocalDpi xmlns:a14="http://schemas.microsoft.com/office/drawing/2010/main"/>
              </a:ext>
            </a:extLst>
          </a:blip>
          <a:srcRect r="45086"/>
          <a:stretch>
            <a:fillRect/>
          </a:stretch>
        </p:blipFill>
        <p:spPr bwMode="auto">
          <a:xfrm>
            <a:off x="6608581" y="3667777"/>
            <a:ext cx="988681" cy="687133"/>
          </a:xfrm>
          <a:prstGeom prst="rect">
            <a:avLst/>
          </a:prstGeom>
          <a:noFill/>
          <a:ln w="9525" algn="ctr">
            <a:noFill/>
            <a:miter lim="800000"/>
            <a:headEnd/>
            <a:tailEnd/>
          </a:ln>
        </p:spPr>
      </p:pic>
      <p:grpSp>
        <p:nvGrpSpPr>
          <p:cNvPr id="2" name="Group 22"/>
          <p:cNvGrpSpPr>
            <a:grpSpLocks/>
          </p:cNvGrpSpPr>
          <p:nvPr/>
        </p:nvGrpSpPr>
        <p:grpSpPr bwMode="auto">
          <a:xfrm>
            <a:off x="7773671" y="3375279"/>
            <a:ext cx="1285875" cy="476250"/>
            <a:chOff x="6134100" y="3181350"/>
            <a:chExt cx="1695450" cy="514350"/>
          </a:xfrm>
        </p:grpSpPr>
        <p:sp>
          <p:nvSpPr>
            <p:cNvPr id="13344" name="Oval 21"/>
            <p:cNvSpPr>
              <a:spLocks noChangeArrowheads="1"/>
            </p:cNvSpPr>
            <p:nvPr/>
          </p:nvSpPr>
          <p:spPr bwMode="auto">
            <a:xfrm>
              <a:off x="6134100" y="3181350"/>
              <a:ext cx="1676400" cy="514350"/>
            </a:xfrm>
            <a:prstGeom prst="ellipse">
              <a:avLst/>
            </a:prstGeom>
            <a:solidFill>
              <a:schemeClr val="bg1"/>
            </a:solidFill>
            <a:ln w="9525" algn="ctr">
              <a:solidFill>
                <a:schemeClr val="tx1"/>
              </a:solidFill>
              <a:miter lim="800000"/>
              <a:headEnd/>
              <a:tailEnd/>
            </a:ln>
          </p:spPr>
          <p:txBody>
            <a:bodyPr wrap="none"/>
            <a:lstStyle/>
            <a:p>
              <a:pPr defTabSz="914400" eaLnBrk="0" fontAlgn="base" hangingPunct="0">
                <a:spcBef>
                  <a:spcPct val="0"/>
                </a:spcBef>
                <a:spcAft>
                  <a:spcPct val="0"/>
                </a:spcAft>
              </a:pPr>
              <a:endParaRPr lang="en-US" sz="2400" dirty="0">
                <a:solidFill>
                  <a:srgbClr val="000000"/>
                </a:solidFill>
                <a:latin typeface="Arial" panose="020B0604020202020204" pitchFamily="34" charset="0"/>
                <a:ea typeface="ＭＳ Ｐゴシック" pitchFamily="1" charset="-128"/>
              </a:endParaRPr>
            </a:p>
          </p:txBody>
        </p:sp>
        <p:sp>
          <p:nvSpPr>
            <p:cNvPr id="30" name="TextBox 15"/>
            <p:cNvSpPr txBox="1">
              <a:spLocks noChangeArrowheads="1"/>
            </p:cNvSpPr>
            <p:nvPr/>
          </p:nvSpPr>
          <p:spPr bwMode="auto">
            <a:xfrm>
              <a:off x="6155031" y="3267075"/>
              <a:ext cx="1674519" cy="298323"/>
            </a:xfrm>
            <a:prstGeom prst="rect">
              <a:avLst/>
            </a:prstGeom>
            <a:noFill/>
            <a:ln w="9525">
              <a:noFill/>
              <a:miter lim="800000"/>
              <a:headEnd/>
              <a:tailEnd/>
            </a:ln>
          </p:spPr>
          <p:txBody>
            <a:bodyPr>
              <a:spAutoFit/>
            </a:bodyPr>
            <a:lstStyle/>
            <a:p>
              <a:pPr defTabSz="914400" eaLnBrk="0" fontAlgn="base" hangingPunct="0">
                <a:spcBef>
                  <a:spcPct val="0"/>
                </a:spcBef>
                <a:spcAft>
                  <a:spcPct val="0"/>
                </a:spcAft>
                <a:defRPr/>
              </a:pPr>
              <a:r>
                <a:rPr lang="en-GB" sz="1200" b="1" dirty="0">
                  <a:solidFill>
                    <a:srgbClr val="660066"/>
                  </a:solidFill>
                  <a:latin typeface="Arial" panose="020B0604020202020204" pitchFamily="34" charset="0"/>
                  <a:ea typeface="ＭＳ Ｐゴシック" pitchFamily="1" charset="-128"/>
                </a:rPr>
                <a:t>Pig </a:t>
              </a:r>
              <a:r>
                <a:rPr lang="en-GB" sz="1200" b="1" dirty="0" err="1">
                  <a:solidFill>
                    <a:srgbClr val="660066"/>
                  </a:solidFill>
                  <a:latin typeface="Arial" panose="020B0604020202020204" pitchFamily="34" charset="0"/>
                  <a:ea typeface="ＭＳ Ｐゴシック" pitchFamily="1" charset="-128"/>
                </a:rPr>
                <a:t>Regen</a:t>
              </a:r>
              <a:r>
                <a:rPr lang="en-GB" sz="1200" b="1" dirty="0">
                  <a:solidFill>
                    <a:srgbClr val="660066"/>
                  </a:solidFill>
                  <a:latin typeface="Arial" panose="020B0604020202020204" pitchFamily="34" charset="0"/>
                  <a:ea typeface="ＭＳ Ｐゴシック" pitchFamily="1" charset="-128"/>
                </a:rPr>
                <a:t> Ltd</a:t>
              </a:r>
            </a:p>
          </p:txBody>
        </p:sp>
      </p:grpSp>
      <p:pic>
        <p:nvPicPr>
          <p:cNvPr id="31" name="Picture 21" descr="http://www.hgca.com/images/logo_mainHGCA.png"/>
          <p:cNvPicPr>
            <a:picLocks noChangeAspect="1" noChangeArrowheads="1"/>
          </p:cNvPicPr>
          <p:nvPr/>
        </p:nvPicPr>
        <p:blipFill>
          <a:blip r:embed="rId17" cstate="print"/>
          <a:srcRect/>
          <a:stretch>
            <a:fillRect/>
          </a:stretch>
        </p:blipFill>
        <p:spPr bwMode="auto">
          <a:xfrm>
            <a:off x="4778684" y="754375"/>
            <a:ext cx="719794" cy="924687"/>
          </a:xfrm>
          <a:prstGeom prst="rect">
            <a:avLst/>
          </a:prstGeom>
          <a:noFill/>
          <a:ln w="9525">
            <a:noFill/>
            <a:miter lim="800000"/>
            <a:headEnd/>
            <a:tailEnd/>
          </a:ln>
        </p:spPr>
      </p:pic>
      <p:pic>
        <p:nvPicPr>
          <p:cNvPr id="36" name="Picture 35" descr="ahdb-logo.jpg"/>
          <p:cNvPicPr>
            <a:picLocks noChangeAspect="1"/>
          </p:cNvPicPr>
          <p:nvPr/>
        </p:nvPicPr>
        <p:blipFill>
          <a:blip r:embed="rId18" cstate="print"/>
          <a:stretch>
            <a:fillRect/>
          </a:stretch>
        </p:blipFill>
        <p:spPr>
          <a:xfrm>
            <a:off x="2208970" y="1214098"/>
            <a:ext cx="1652307" cy="696945"/>
          </a:xfrm>
          <a:prstGeom prst="rect">
            <a:avLst/>
          </a:prstGeom>
        </p:spPr>
      </p:pic>
      <p:pic>
        <p:nvPicPr>
          <p:cNvPr id="81957" name="Picture 21" descr="linden.png"/>
          <p:cNvPicPr>
            <a:picLocks noChangeAspect="1"/>
          </p:cNvPicPr>
          <p:nvPr/>
        </p:nvPicPr>
        <p:blipFill>
          <a:blip r:embed="rId19" cstate="print"/>
          <a:srcRect/>
          <a:stretch>
            <a:fillRect/>
          </a:stretch>
        </p:blipFill>
        <p:spPr bwMode="auto">
          <a:xfrm>
            <a:off x="7711524" y="5934526"/>
            <a:ext cx="1649412" cy="973137"/>
          </a:xfrm>
          <a:prstGeom prst="rect">
            <a:avLst/>
          </a:prstGeom>
          <a:noFill/>
          <a:ln w="9525">
            <a:noFill/>
            <a:miter lim="800000"/>
            <a:headEnd/>
            <a:tailEnd/>
          </a:ln>
        </p:spPr>
      </p:pic>
      <p:pic>
        <p:nvPicPr>
          <p:cNvPr id="13349" name="Picture 37"/>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6569883" y="5140590"/>
            <a:ext cx="1304099" cy="474154"/>
          </a:xfrm>
          <a:prstGeom prst="rect">
            <a:avLst/>
          </a:prstGeom>
          <a:noFill/>
          <a:ln w="9525" cap="flat" cmpd="sng">
            <a:noFill/>
            <a:prstDash val="solid"/>
            <a:miter lim="800000"/>
            <a:headEnd type="none" w="med" len="med"/>
            <a:tailEnd type="none" w="med" len="med"/>
          </a:ln>
          <a:effectLst/>
        </p:spPr>
      </p:pic>
      <p:pic>
        <p:nvPicPr>
          <p:cNvPr id="43" name="Picture 42" descr="fp7logoban.jpg"/>
          <p:cNvPicPr>
            <a:picLocks noChangeAspect="1"/>
          </p:cNvPicPr>
          <p:nvPr/>
        </p:nvPicPr>
        <p:blipFill>
          <a:blip r:embed="rId21" cstate="print"/>
          <a:stretch>
            <a:fillRect/>
          </a:stretch>
        </p:blipFill>
        <p:spPr>
          <a:xfrm>
            <a:off x="7882341" y="1028421"/>
            <a:ext cx="1243482" cy="1016307"/>
          </a:xfrm>
          <a:prstGeom prst="rect">
            <a:avLst/>
          </a:prstGeom>
        </p:spPr>
      </p:pic>
      <p:pic>
        <p:nvPicPr>
          <p:cNvPr id="44" name="Picture 43" descr="sruc-logo.png"/>
          <p:cNvPicPr>
            <a:picLocks noChangeAspect="1"/>
          </p:cNvPicPr>
          <p:nvPr/>
        </p:nvPicPr>
        <p:blipFill>
          <a:blip r:embed="rId22" cstate="print"/>
          <a:stretch>
            <a:fillRect/>
          </a:stretch>
        </p:blipFill>
        <p:spPr>
          <a:xfrm>
            <a:off x="5634863" y="5029637"/>
            <a:ext cx="781430" cy="745911"/>
          </a:xfrm>
          <a:prstGeom prst="rect">
            <a:avLst/>
          </a:prstGeom>
        </p:spPr>
      </p:pic>
      <p:pic>
        <p:nvPicPr>
          <p:cNvPr id="45" name="Picture 44" descr="Zoetis.png"/>
          <p:cNvPicPr>
            <a:picLocks noChangeAspect="1"/>
          </p:cNvPicPr>
          <p:nvPr/>
        </p:nvPicPr>
        <p:blipFill>
          <a:blip r:embed="rId23" cstate="print"/>
          <a:stretch>
            <a:fillRect/>
          </a:stretch>
        </p:blipFill>
        <p:spPr>
          <a:xfrm>
            <a:off x="6585052" y="4485254"/>
            <a:ext cx="1082040" cy="405765"/>
          </a:xfrm>
          <a:prstGeom prst="rect">
            <a:avLst/>
          </a:prstGeom>
        </p:spPr>
      </p:pic>
      <p:pic>
        <p:nvPicPr>
          <p:cNvPr id="81955" name="Picture 18" descr="Devenish logo.tif"/>
          <p:cNvPicPr>
            <a:picLocks noChangeAspect="1"/>
          </p:cNvPicPr>
          <p:nvPr/>
        </p:nvPicPr>
        <p:blipFill>
          <a:blip r:embed="rId24" cstate="print"/>
          <a:srcRect/>
          <a:stretch>
            <a:fillRect/>
          </a:stretch>
        </p:blipFill>
        <p:spPr bwMode="auto">
          <a:xfrm>
            <a:off x="7855706" y="1737372"/>
            <a:ext cx="1181100" cy="812800"/>
          </a:xfrm>
          <a:prstGeom prst="rect">
            <a:avLst/>
          </a:prstGeom>
          <a:noFill/>
          <a:ln w="9525">
            <a:noFill/>
            <a:miter lim="800000"/>
            <a:headEnd/>
            <a:tailEnd/>
          </a:ln>
        </p:spPr>
      </p:pic>
      <p:pic>
        <p:nvPicPr>
          <p:cNvPr id="81953" name="Picture 15" descr="Marksys.jpg"/>
          <p:cNvPicPr>
            <a:picLocks noChangeAspect="1"/>
          </p:cNvPicPr>
          <p:nvPr/>
        </p:nvPicPr>
        <p:blipFill>
          <a:blip r:embed="rId25" cstate="print">
            <a:extLst>
              <a:ext uri="{28A0092B-C50C-407E-A947-70E740481C1C}">
                <a14:useLocalDpi xmlns:a14="http://schemas.microsoft.com/office/drawing/2010/main"/>
              </a:ext>
            </a:extLst>
          </a:blip>
          <a:srcRect/>
          <a:stretch>
            <a:fillRect/>
          </a:stretch>
        </p:blipFill>
        <p:spPr bwMode="auto">
          <a:xfrm>
            <a:off x="7864349" y="2749199"/>
            <a:ext cx="1060450" cy="441325"/>
          </a:xfrm>
          <a:prstGeom prst="rect">
            <a:avLst/>
          </a:prstGeom>
          <a:noFill/>
          <a:ln w="9525">
            <a:noFill/>
            <a:miter lim="800000"/>
            <a:headEnd/>
            <a:tailEnd/>
          </a:ln>
        </p:spPr>
      </p:pic>
      <p:pic>
        <p:nvPicPr>
          <p:cNvPr id="2052" name="Picture 4"/>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6771612" y="1048376"/>
            <a:ext cx="1033593" cy="967771"/>
          </a:xfrm>
          <a:prstGeom prst="rect">
            <a:avLst/>
          </a:prstGeom>
          <a:noFill/>
          <a:ln w="9525">
            <a:noFill/>
            <a:miter lim="800000"/>
            <a:headEnd/>
            <a:tailEnd/>
          </a:ln>
        </p:spPr>
      </p:pic>
      <p:pic>
        <p:nvPicPr>
          <p:cNvPr id="37" name="Picture 36" descr="BPEX.jpg"/>
          <p:cNvPicPr>
            <a:picLocks noChangeAspect="1"/>
          </p:cNvPicPr>
          <p:nvPr/>
        </p:nvPicPr>
        <p:blipFill>
          <a:blip r:embed="rId27" cstate="print"/>
          <a:stretch>
            <a:fillRect/>
          </a:stretch>
        </p:blipFill>
        <p:spPr>
          <a:xfrm>
            <a:off x="5011529" y="1813020"/>
            <a:ext cx="1549794" cy="339681"/>
          </a:xfrm>
          <a:prstGeom prst="rect">
            <a:avLst/>
          </a:prstGeom>
        </p:spPr>
      </p:pic>
      <p:pic>
        <p:nvPicPr>
          <p:cNvPr id="2053" name="Picture 5"/>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6044864" y="6424007"/>
            <a:ext cx="1642371" cy="352425"/>
          </a:xfrm>
          <a:prstGeom prst="rect">
            <a:avLst/>
          </a:prstGeom>
          <a:noFill/>
          <a:ln w="9525">
            <a:noFill/>
            <a:miter lim="800000"/>
            <a:headEnd/>
            <a:tailEnd/>
          </a:ln>
        </p:spPr>
      </p:pic>
      <p:pic>
        <p:nvPicPr>
          <p:cNvPr id="3" name="Picture 2"/>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4967946" y="5836479"/>
            <a:ext cx="1845753" cy="692469"/>
          </a:xfrm>
          <a:prstGeom prst="rect">
            <a:avLst/>
          </a:prstGeom>
        </p:spPr>
      </p:pic>
      <p:pic>
        <p:nvPicPr>
          <p:cNvPr id="4" name="Picture 3"/>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243425" y="5377667"/>
            <a:ext cx="1321541" cy="491774"/>
          </a:xfrm>
          <a:prstGeom prst="rect">
            <a:avLst/>
          </a:prstGeom>
        </p:spPr>
      </p:pic>
      <p:pic>
        <p:nvPicPr>
          <p:cNvPr id="5" name="Picture 4"/>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2899641" y="430927"/>
            <a:ext cx="1885972" cy="763756"/>
          </a:xfrm>
          <a:prstGeom prst="rect">
            <a:avLst/>
          </a:prstGeom>
        </p:spPr>
      </p:pic>
      <p:pic>
        <p:nvPicPr>
          <p:cNvPr id="6" name="Picture 5"/>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214391" y="294953"/>
            <a:ext cx="2454234" cy="614755"/>
          </a:xfrm>
          <a:prstGeom prst="rect">
            <a:avLst/>
          </a:prstGeom>
        </p:spPr>
      </p:pic>
      <p:pic>
        <p:nvPicPr>
          <p:cNvPr id="81966" name="Picture 46" descr="UFU Logo"/>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3113162" y="5875521"/>
            <a:ext cx="1624006" cy="775144"/>
          </a:xfrm>
          <a:prstGeom prst="rect">
            <a:avLst/>
          </a:prstGeom>
          <a:noFill/>
          <a:ln w="9525">
            <a:noFill/>
            <a:miter lim="800000"/>
            <a:headEnd/>
            <a:tailEnd/>
          </a:ln>
        </p:spPr>
      </p:pic>
      <p:pic>
        <p:nvPicPr>
          <p:cNvPr id="13347" name="Picture 35"/>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3998105" y="4217342"/>
            <a:ext cx="1363180" cy="409511"/>
          </a:xfrm>
          <a:prstGeom prst="rect">
            <a:avLst/>
          </a:prstGeom>
          <a:noFill/>
          <a:ln w="9525" cap="flat" cmpd="sng">
            <a:noFill/>
            <a:prstDash val="solid"/>
            <a:miter lim="800000"/>
            <a:headEnd type="none" w="med" len="med"/>
            <a:tailEnd type="none" w="med" len="med"/>
          </a:ln>
          <a:effectLst/>
        </p:spPr>
      </p:pic>
      <p:pic>
        <p:nvPicPr>
          <p:cNvPr id="48" name="Picture 6" descr="http://www.poultryindustrycouncil.ca/wp-content/uploads/lddbd-logos/Aviagen_logo.jpg">
            <a:hlinkClick r:id="rId35"/>
          </p:cNvPr>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2495268" y="3484767"/>
            <a:ext cx="1148426" cy="754144"/>
          </a:xfrm>
          <a:prstGeom prst="rect">
            <a:avLst/>
          </a:prstGeom>
          <a:noFill/>
        </p:spPr>
      </p:pic>
      <p:pic>
        <p:nvPicPr>
          <p:cNvPr id="52" name="Picture 20" descr="http://d3bt8f2ipdomsu.cloudfront.net/getasset/f101dab7-85c1-4b5b-9aa1-8bc86026881c/">
            <a:hlinkClick r:id="rId37"/>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4817012" y="2870214"/>
            <a:ext cx="1207320" cy="603660"/>
          </a:xfrm>
          <a:prstGeom prst="rect">
            <a:avLst/>
          </a:prstGeom>
          <a:noFill/>
        </p:spPr>
      </p:pic>
      <p:pic>
        <p:nvPicPr>
          <p:cNvPr id="53" name="Picture 24" descr="http://biochekbulletin.com/wp-content/uploads/2015/04/biochek_logo.png">
            <a:hlinkClick r:id="rId39"/>
          </p:cNvPr>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4616979" y="2517383"/>
            <a:ext cx="1610937" cy="291900"/>
          </a:xfrm>
          <a:prstGeom prst="rect">
            <a:avLst/>
          </a:prstGeom>
          <a:noFill/>
        </p:spPr>
      </p:pic>
      <p:sp>
        <p:nvSpPr>
          <p:cNvPr id="54" name="TextBox 53"/>
          <p:cNvSpPr txBox="1"/>
          <p:nvPr/>
        </p:nvSpPr>
        <p:spPr>
          <a:xfrm>
            <a:off x="6327097" y="2103733"/>
            <a:ext cx="1920540" cy="492443"/>
          </a:xfrm>
          <a:prstGeom prst="rect">
            <a:avLst/>
          </a:prstGeom>
          <a:noFill/>
        </p:spPr>
        <p:txBody>
          <a:bodyPr wrap="square" rtlCol="0">
            <a:spAutoFit/>
          </a:bodyPr>
          <a:lstStyle/>
          <a:p>
            <a:r>
              <a:rPr lang="en-GB" sz="2600" b="1" dirty="0" smtClean="0">
                <a:solidFill>
                  <a:schemeClr val="accent5">
                    <a:lumMod val="50000"/>
                  </a:schemeClr>
                </a:solidFill>
                <a:latin typeface="Arial" panose="020B0604020202020204" pitchFamily="34" charset="0"/>
              </a:rPr>
              <a:t>SiSaf </a:t>
            </a:r>
            <a:endParaRPr lang="en-GB" sz="2600" b="1" dirty="0">
              <a:solidFill>
                <a:schemeClr val="accent5">
                  <a:lumMod val="50000"/>
                </a:schemeClr>
              </a:solidFill>
              <a:latin typeface="Arial" panose="020B0604020202020204" pitchFamily="34" charset="0"/>
            </a:endParaRPr>
          </a:p>
        </p:txBody>
      </p:sp>
      <p:pic>
        <p:nvPicPr>
          <p:cNvPr id="55" name="Picture 20" descr="Merial 2.jpg"/>
          <p:cNvPicPr>
            <a:picLocks noChangeAspect="1"/>
          </p:cNvPicPr>
          <p:nvPr/>
        </p:nvPicPr>
        <p:blipFill>
          <a:blip r:embed="rId41" cstate="print">
            <a:extLst>
              <a:ext uri="{28A0092B-C50C-407E-A947-70E740481C1C}">
                <a14:useLocalDpi xmlns:a14="http://schemas.microsoft.com/office/drawing/2010/main"/>
              </a:ext>
            </a:extLst>
          </a:blip>
          <a:srcRect/>
          <a:stretch>
            <a:fillRect/>
          </a:stretch>
        </p:blipFill>
        <p:spPr bwMode="auto">
          <a:xfrm>
            <a:off x="2771801" y="2358777"/>
            <a:ext cx="394058" cy="305768"/>
          </a:xfrm>
          <a:prstGeom prst="rect">
            <a:avLst/>
          </a:prstGeom>
          <a:solidFill>
            <a:schemeClr val="accent3"/>
          </a:solidFill>
          <a:ln w="9525">
            <a:noFill/>
            <a:miter lim="800000"/>
            <a:headEnd/>
            <a:tailEnd/>
          </a:ln>
        </p:spPr>
      </p:pic>
      <p:pic>
        <p:nvPicPr>
          <p:cNvPr id="56" name="Picture 2" descr="Hipra">
            <a:hlinkClick r:id="rId42" tooltip="Hipra"/>
          </p:cNvPr>
          <p:cNvPicPr>
            <a:picLocks noChangeAspect="1" noChangeArrowheads="1"/>
          </p:cNvPicPr>
          <p:nvPr/>
        </p:nvPicPr>
        <p:blipFill>
          <a:blip r:embed="rId43" cstate="print"/>
          <a:srcRect/>
          <a:stretch>
            <a:fillRect/>
          </a:stretch>
        </p:blipFill>
        <p:spPr bwMode="auto">
          <a:xfrm>
            <a:off x="5785922" y="3486898"/>
            <a:ext cx="666956" cy="666956"/>
          </a:xfrm>
          <a:prstGeom prst="rect">
            <a:avLst/>
          </a:prstGeom>
          <a:noFill/>
        </p:spPr>
      </p:pic>
      <p:pic>
        <p:nvPicPr>
          <p:cNvPr id="57" name="Picture 17" descr="MSD: Inventing For Life">
            <a:hlinkClick r:id="rId44" tooltip="MSD's Homepage"/>
          </p:cNvPr>
          <p:cNvPicPr>
            <a:picLocks noChangeAspect="1" noChangeArrowheads="1"/>
          </p:cNvPicPr>
          <p:nvPr/>
        </p:nvPicPr>
        <p:blipFill>
          <a:blip r:embed="rId45" cstate="print"/>
          <a:srcRect/>
          <a:stretch>
            <a:fillRect/>
          </a:stretch>
        </p:blipFill>
        <p:spPr bwMode="auto">
          <a:xfrm>
            <a:off x="3820103" y="3586596"/>
            <a:ext cx="1631101" cy="424088"/>
          </a:xfrm>
          <a:prstGeom prst="rect">
            <a:avLst/>
          </a:prstGeom>
          <a:noFill/>
        </p:spPr>
      </p:pic>
      <p:pic>
        <p:nvPicPr>
          <p:cNvPr id="32" name="Picture 23" descr="AB Vista"/>
          <p:cNvPicPr>
            <a:picLocks noChangeAspect="1" noChangeArrowheads="1"/>
          </p:cNvPicPr>
          <p:nvPr/>
        </p:nvPicPr>
        <p:blipFill>
          <a:blip r:embed="rId46" cstate="print"/>
          <a:srcRect/>
          <a:stretch>
            <a:fillRect/>
          </a:stretch>
        </p:blipFill>
        <p:spPr bwMode="auto">
          <a:xfrm>
            <a:off x="5567175" y="4221944"/>
            <a:ext cx="804862" cy="671512"/>
          </a:xfrm>
          <a:prstGeom prst="rect">
            <a:avLst/>
          </a:prstGeom>
          <a:noFill/>
          <a:ln w="9525">
            <a:noFill/>
            <a:miter lim="800000"/>
            <a:headEnd/>
            <a:tailEnd/>
          </a:ln>
        </p:spPr>
      </p:pic>
      <p:pic>
        <p:nvPicPr>
          <p:cNvPr id="81967" name="Picture 3" descr="Y:\LOGOS\UKAS.jpg"/>
          <p:cNvPicPr>
            <a:picLocks noChangeAspect="1" noChangeArrowheads="1"/>
          </p:cNvPicPr>
          <p:nvPr/>
        </p:nvPicPr>
        <p:blipFill>
          <a:blip r:embed="rId47" cstate="print">
            <a:extLst>
              <a:ext uri="{28A0092B-C50C-407E-A947-70E740481C1C}">
                <a14:useLocalDpi xmlns:a14="http://schemas.microsoft.com/office/drawing/2010/main"/>
              </a:ext>
            </a:extLst>
          </a:blip>
          <a:srcRect/>
          <a:stretch>
            <a:fillRect/>
          </a:stretch>
        </p:blipFill>
        <p:spPr bwMode="auto">
          <a:xfrm>
            <a:off x="2116006" y="4281918"/>
            <a:ext cx="707517" cy="920249"/>
          </a:xfrm>
          <a:prstGeom prst="rect">
            <a:avLst/>
          </a:prstGeom>
          <a:noFill/>
          <a:ln w="9525">
            <a:noFill/>
            <a:miter lim="800000"/>
            <a:headEnd/>
            <a:tailEnd/>
          </a:ln>
        </p:spPr>
      </p:pic>
      <p:pic>
        <p:nvPicPr>
          <p:cNvPr id="49" name="Picture 8" descr="https://media.licdn.com/mpr/mpr/shrinknp_200_200/AAEAAQAAAAAAAAcLAAAAJGQzODRiN2JlLWFlNTEtNDNiMC05MzU0LWYwYjczNzUyN2MzOA.jpg">
            <a:hlinkClick r:id="rId48"/>
          </p:cNvPr>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2673528" y="2821215"/>
            <a:ext cx="677277" cy="677277"/>
          </a:xfrm>
          <a:prstGeom prst="rect">
            <a:avLst/>
          </a:prstGeom>
          <a:noFill/>
        </p:spPr>
      </p:pic>
      <p:pic>
        <p:nvPicPr>
          <p:cNvPr id="58" name="Picture 2" descr="USDA logo.svg">
            <a:hlinkClick r:id="rId50"/>
          </p:cNvPr>
          <p:cNvPicPr>
            <a:picLocks noChangeAspect="1" noChangeArrowheads="1"/>
          </p:cNvPicPr>
          <p:nvPr/>
        </p:nvPicPr>
        <p:blipFill>
          <a:blip r:embed="rId51" cstate="print"/>
          <a:srcRect/>
          <a:stretch>
            <a:fillRect/>
          </a:stretch>
        </p:blipFill>
        <p:spPr bwMode="auto">
          <a:xfrm>
            <a:off x="2999357" y="4184490"/>
            <a:ext cx="803498" cy="550970"/>
          </a:xfrm>
          <a:prstGeom prst="rect">
            <a:avLst/>
          </a:prstGeom>
          <a:noFill/>
        </p:spPr>
      </p:pic>
      <p:pic>
        <p:nvPicPr>
          <p:cNvPr id="59" name="Picture 2" descr="C:\Users\1134744\Desktop\INICOLOUR.jpg"/>
          <p:cNvPicPr>
            <a:picLocks noChangeAspect="1" noChangeArrowheads="1"/>
          </p:cNvPicPr>
          <p:nvPr/>
        </p:nvPicPr>
        <p:blipFill>
          <a:blip r:embed="rId52" cstate="print">
            <a:extLst>
              <a:ext uri="{28A0092B-C50C-407E-A947-70E740481C1C}">
                <a14:useLocalDpi xmlns:a14="http://schemas.microsoft.com/office/drawing/2010/main"/>
              </a:ext>
            </a:extLst>
          </a:blip>
          <a:srcRect/>
          <a:stretch>
            <a:fillRect/>
          </a:stretch>
        </p:blipFill>
        <p:spPr bwMode="auto">
          <a:xfrm>
            <a:off x="3604765" y="2589210"/>
            <a:ext cx="786680" cy="741570"/>
          </a:xfrm>
          <a:prstGeom prst="rect">
            <a:avLst/>
          </a:prstGeom>
          <a:noFill/>
        </p:spPr>
      </p:pic>
      <p:pic>
        <p:nvPicPr>
          <p:cNvPr id="60" name="Picture 15" descr="BBSRC - Bioscience for the future">
            <a:hlinkClick r:id="rId53" tooltip="BBSRC"/>
          </p:cNvPr>
          <p:cNvPicPr>
            <a:picLocks noChangeAspect="1" noChangeArrowheads="1"/>
          </p:cNvPicPr>
          <p:nvPr/>
        </p:nvPicPr>
        <p:blipFill>
          <a:blip r:embed="rId54" cstate="print"/>
          <a:srcRect/>
          <a:stretch>
            <a:fillRect/>
          </a:stretch>
        </p:blipFill>
        <p:spPr bwMode="auto">
          <a:xfrm>
            <a:off x="169461" y="2830810"/>
            <a:ext cx="1285600" cy="321400"/>
          </a:xfrm>
          <a:prstGeom prst="rect">
            <a:avLst/>
          </a:prstGeom>
          <a:noFill/>
        </p:spPr>
      </p:pic>
      <p:pic>
        <p:nvPicPr>
          <p:cNvPr id="61" name="Picture 16" descr="Logo of Department of Health (United Kingdom).svg"/>
          <p:cNvPicPr>
            <a:picLocks noChangeAspect="1" noChangeArrowheads="1"/>
          </p:cNvPicPr>
          <p:nvPr/>
        </p:nvPicPr>
        <p:blipFill>
          <a:blip r:embed="rId55" cstate="print"/>
          <a:srcRect/>
          <a:stretch>
            <a:fillRect/>
          </a:stretch>
        </p:blipFill>
        <p:spPr bwMode="auto">
          <a:xfrm>
            <a:off x="3943584" y="1550532"/>
            <a:ext cx="918284" cy="596884"/>
          </a:xfrm>
          <a:prstGeom prst="rect">
            <a:avLst/>
          </a:prstGeom>
          <a:noFill/>
        </p:spPr>
      </p:pic>
      <p:pic>
        <p:nvPicPr>
          <p:cNvPr id="62" name="Picture 21" descr="Innovate UK"/>
          <p:cNvPicPr>
            <a:picLocks noChangeAspect="1" noChangeArrowheads="1"/>
          </p:cNvPicPr>
          <p:nvPr/>
        </p:nvPicPr>
        <p:blipFill>
          <a:blip r:embed="rId56" cstate="print"/>
          <a:srcRect/>
          <a:stretch>
            <a:fillRect/>
          </a:stretch>
        </p:blipFill>
        <p:spPr bwMode="auto">
          <a:xfrm>
            <a:off x="78650" y="2211620"/>
            <a:ext cx="1952472" cy="377600"/>
          </a:xfrm>
          <a:prstGeom prst="rect">
            <a:avLst/>
          </a:prstGeom>
          <a:noFill/>
        </p:spPr>
      </p:pic>
      <p:pic>
        <p:nvPicPr>
          <p:cNvPr id="7" name="Picture 6"/>
          <p:cNvPicPr>
            <a:picLocks noChangeAspect="1"/>
          </p:cNvPicPr>
          <p:nvPr/>
        </p:nvPicPr>
        <p:blipFill>
          <a:blip r:embed="rId57" cstate="print">
            <a:extLst>
              <a:ext uri="{28A0092B-C50C-407E-A947-70E740481C1C}">
                <a14:useLocalDpi xmlns:a14="http://schemas.microsoft.com/office/drawing/2010/main"/>
              </a:ext>
            </a:extLst>
          </a:blip>
          <a:stretch>
            <a:fillRect/>
          </a:stretch>
        </p:blipFill>
        <p:spPr>
          <a:xfrm>
            <a:off x="2952402" y="4816075"/>
            <a:ext cx="1655472" cy="1096962"/>
          </a:xfrm>
          <a:prstGeom prst="rect">
            <a:avLst/>
          </a:prstGeom>
        </p:spPr>
      </p:pic>
      <p:pic>
        <p:nvPicPr>
          <p:cNvPr id="81946" name="Picture 3" descr="DAFM LOGO.jpg"/>
          <p:cNvPicPr>
            <a:picLocks noChangeAspect="1"/>
          </p:cNvPicPr>
          <p:nvPr/>
        </p:nvPicPr>
        <p:blipFill>
          <a:blip r:embed="rId58" cstate="print">
            <a:extLst>
              <a:ext uri="{28A0092B-C50C-407E-A947-70E740481C1C}">
                <a14:useLocalDpi xmlns:a14="http://schemas.microsoft.com/office/drawing/2010/main"/>
              </a:ext>
            </a:extLst>
          </a:blip>
          <a:srcRect/>
          <a:stretch>
            <a:fillRect/>
          </a:stretch>
        </p:blipFill>
        <p:spPr bwMode="auto">
          <a:xfrm>
            <a:off x="4114313" y="4676516"/>
            <a:ext cx="1529937" cy="746646"/>
          </a:xfrm>
          <a:prstGeom prst="rect">
            <a:avLst/>
          </a:prstGeom>
          <a:noFill/>
          <a:ln w="9525">
            <a:noFill/>
            <a:miter lim="800000"/>
            <a:headEnd/>
            <a:tailEnd/>
          </a:ln>
        </p:spPr>
      </p:pic>
      <p:pic>
        <p:nvPicPr>
          <p:cNvPr id="41" name="Picture 40" descr="EU Commission logo_en.gif"/>
          <p:cNvPicPr>
            <a:picLocks noChangeAspect="1"/>
          </p:cNvPicPr>
          <p:nvPr/>
        </p:nvPicPr>
        <p:blipFill>
          <a:blip r:embed="rId59" cstate="print"/>
          <a:stretch>
            <a:fillRect/>
          </a:stretch>
        </p:blipFill>
        <p:spPr>
          <a:xfrm>
            <a:off x="1187585" y="3145414"/>
            <a:ext cx="1318437" cy="912174"/>
          </a:xfrm>
          <a:prstGeom prst="rect">
            <a:avLst/>
          </a:prstGeom>
        </p:spPr>
      </p:pic>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90" y="0"/>
            <a:ext cx="8435610" cy="1143000"/>
          </a:xfrm>
        </p:spPr>
        <p:txBody>
          <a:bodyPr>
            <a:normAutofit/>
          </a:bodyPr>
          <a:lstStyle/>
          <a:p>
            <a:r>
              <a:rPr lang="en-US" b="1" dirty="0" smtClean="0">
                <a:solidFill>
                  <a:srgbClr val="008080"/>
                </a:solidFill>
                <a:cs typeface="Arial"/>
              </a:rPr>
              <a:t>The Future</a:t>
            </a:r>
            <a:endParaRPr lang="en-US" b="1" dirty="0">
              <a:solidFill>
                <a:srgbClr val="008080"/>
              </a:solidFill>
              <a:cs typeface="Arial"/>
            </a:endParaRPr>
          </a:p>
        </p:txBody>
      </p:sp>
      <p:sp>
        <p:nvSpPr>
          <p:cNvPr id="3" name="Content Placeholder 2"/>
          <p:cNvSpPr>
            <a:spLocks noGrp="1"/>
          </p:cNvSpPr>
          <p:nvPr>
            <p:ph idx="1"/>
          </p:nvPr>
        </p:nvSpPr>
        <p:spPr>
          <a:xfrm>
            <a:off x="360048" y="942536"/>
            <a:ext cx="8435610" cy="5929532"/>
          </a:xfrm>
        </p:spPr>
        <p:txBody>
          <a:bodyPr>
            <a:normAutofit/>
          </a:bodyPr>
          <a:lstStyle/>
          <a:p>
            <a:pPr>
              <a:spcBef>
                <a:spcPts val="1200"/>
              </a:spcBef>
              <a:spcAft>
                <a:spcPts val="600"/>
              </a:spcAft>
            </a:pPr>
            <a:r>
              <a:rPr lang="en-US" sz="2400" dirty="0" smtClean="0">
                <a:cs typeface="Arial" pitchFamily="34" charset="0"/>
              </a:rPr>
              <a:t>Increased focus on working with industry to ensure AFBI science drives competitiveness and innovation, improves the environment and stimulates the wider rural economy.</a:t>
            </a:r>
          </a:p>
          <a:p>
            <a:pPr>
              <a:spcBef>
                <a:spcPts val="1200"/>
              </a:spcBef>
              <a:spcAft>
                <a:spcPts val="600"/>
              </a:spcAft>
            </a:pPr>
            <a:r>
              <a:rPr lang="en-US" sz="2400" dirty="0" smtClean="0">
                <a:cs typeface="Arial" pitchFamily="34" charset="0"/>
              </a:rPr>
              <a:t>Greater focus on strategic planning of AFBI’s science programme - </a:t>
            </a:r>
            <a:r>
              <a:rPr lang="en-US" sz="2400" dirty="0" smtClean="0">
                <a:cs typeface="Arial"/>
              </a:rPr>
              <a:t>an integrated platform for multidisciplinary and interdisciplinary research in agri-food and biosciences.</a:t>
            </a:r>
          </a:p>
          <a:p>
            <a:pPr>
              <a:spcBef>
                <a:spcPts val="1200"/>
              </a:spcBef>
              <a:spcAft>
                <a:spcPts val="600"/>
              </a:spcAft>
            </a:pPr>
            <a:r>
              <a:rPr lang="en-US" sz="2400" dirty="0" smtClean="0">
                <a:cs typeface="Arial"/>
              </a:rPr>
              <a:t>Flexible programme-based approach which evolves and adapts to changing priorities and funding streams.</a:t>
            </a:r>
          </a:p>
          <a:p>
            <a:pPr>
              <a:spcBef>
                <a:spcPts val="1200"/>
              </a:spcBef>
              <a:spcAft>
                <a:spcPts val="600"/>
              </a:spcAft>
            </a:pPr>
            <a:r>
              <a:rPr lang="en-US" sz="2400" dirty="0" smtClean="0">
                <a:cs typeface="Arial"/>
              </a:rPr>
              <a:t>Reduced number of core scientific programmes</a:t>
            </a:r>
            <a:br>
              <a:rPr lang="en-US" sz="2400" dirty="0" smtClean="0">
                <a:cs typeface="Arial"/>
              </a:rPr>
            </a:br>
            <a:r>
              <a:rPr lang="en-US" sz="2400" dirty="0" smtClean="0">
                <a:cs typeface="Arial"/>
              </a:rPr>
              <a:t>in which AFBI makes an impact both nationally </a:t>
            </a:r>
            <a:br>
              <a:rPr lang="en-US" sz="2400" dirty="0" smtClean="0">
                <a:cs typeface="Arial"/>
              </a:rPr>
            </a:br>
            <a:r>
              <a:rPr lang="en-US" sz="2400" dirty="0" smtClean="0">
                <a:cs typeface="Arial"/>
              </a:rPr>
              <a:t>and internationally.</a:t>
            </a:r>
            <a:endParaRPr lang="en-US" sz="2400" dirty="0" smtClean="0">
              <a:cs typeface="Arial" pitchFamily="34" charset="0"/>
            </a:endParaRPr>
          </a:p>
          <a:p>
            <a:endParaRPr lang="en-US" dirty="0" smtClean="0">
              <a:cs typeface="Arial" pitchFamily="34" charset="0"/>
            </a:endParaRPr>
          </a:p>
          <a:p>
            <a:endParaRPr lang="en-US" dirty="0" smtClean="0"/>
          </a:p>
          <a:p>
            <a:endParaRPr lang="en-US" dirty="0"/>
          </a:p>
        </p:txBody>
      </p:sp>
    </p:spTree>
    <p:extLst>
      <p:ext uri="{BB962C8B-B14F-4D97-AF65-F5344CB8AC3E}">
        <p14:creationId xmlns:p14="http://schemas.microsoft.com/office/powerpoint/2010/main" val="3871010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772400" cy="1143000"/>
          </a:xfrm>
        </p:spPr>
        <p:txBody>
          <a:bodyPr/>
          <a:lstStyle/>
          <a:p>
            <a:r>
              <a:rPr lang="en-GB" sz="3600" b="1" dirty="0" smtClean="0">
                <a:solidFill>
                  <a:srgbClr val="008080"/>
                </a:solidFill>
              </a:rPr>
              <a:t>Overview</a:t>
            </a:r>
            <a:endParaRPr lang="en-GB" sz="3600" b="1" dirty="0">
              <a:solidFill>
                <a:srgbClr val="008080"/>
              </a:solidFill>
            </a:endParaRPr>
          </a:p>
        </p:txBody>
      </p:sp>
      <p:pic>
        <p:nvPicPr>
          <p:cNvPr id="4" name="Picture 6" descr="DSC_0170"/>
          <p:cNvPicPr>
            <a:picLocks noGrp="1" noChangeAspect="1" noChangeArrowheads="1"/>
          </p:cNvPicPr>
          <p:nvPr>
            <p:ph idx="1"/>
          </p:nvPr>
        </p:nvPicPr>
        <p:blipFill>
          <a:blip r:embed="rId2" cstate="print">
            <a:lum bright="16000" contrast="12000"/>
            <a:extLst>
              <a:ext uri="{28A0092B-C50C-407E-A947-70E740481C1C}">
                <a14:useLocalDpi xmlns:a14="http://schemas.microsoft.com/office/drawing/2010/main"/>
              </a:ext>
            </a:extLst>
          </a:blip>
          <a:srcRect/>
          <a:stretch>
            <a:fillRect/>
          </a:stretch>
        </p:blipFill>
        <p:spPr bwMode="auto">
          <a:xfrm>
            <a:off x="0" y="5169839"/>
            <a:ext cx="9144000" cy="1688163"/>
          </a:xfrm>
          <a:prstGeom prst="rect">
            <a:avLst/>
          </a:prstGeom>
          <a:noFill/>
          <a:ln w="9525">
            <a:noFill/>
            <a:miter lim="800000"/>
            <a:headEnd/>
            <a:tailEnd/>
          </a:ln>
        </p:spPr>
      </p:pic>
      <p:sp>
        <p:nvSpPr>
          <p:cNvPr id="5" name="Rectangle 4"/>
          <p:cNvSpPr/>
          <p:nvPr/>
        </p:nvSpPr>
        <p:spPr>
          <a:xfrm>
            <a:off x="409329" y="1052736"/>
            <a:ext cx="8647585" cy="3493264"/>
          </a:xfrm>
          <a:prstGeom prst="rect">
            <a:avLst/>
          </a:prstGeom>
        </p:spPr>
        <p:txBody>
          <a:bodyPr wrap="square">
            <a:spAutoFit/>
          </a:bodyPr>
          <a:lstStyle/>
          <a:p>
            <a:pPr marL="342900" lvl="0" indent="-342900" fontAlgn="base">
              <a:spcBef>
                <a:spcPct val="20000"/>
              </a:spcBef>
              <a:spcAft>
                <a:spcPts val="600"/>
              </a:spcAft>
              <a:buClr>
                <a:srgbClr val="BBE0E3">
                  <a:lumMod val="50000"/>
                </a:srgbClr>
              </a:buClr>
              <a:buSzPct val="150000"/>
              <a:buFontTx/>
              <a:buChar char="•"/>
            </a:pPr>
            <a:r>
              <a:rPr lang="en-GB" sz="2800" kern="0" dirty="0" smtClean="0">
                <a:solidFill>
                  <a:srgbClr val="000000"/>
                </a:solidFill>
                <a:latin typeface="Arial" panose="020B0604020202020204" pitchFamily="34" charset="0"/>
                <a:cs typeface="Arial" pitchFamily="34" charset="0"/>
              </a:rPr>
              <a:t>Global and local challenges for the </a:t>
            </a:r>
            <a:r>
              <a:rPr lang="en-GB" sz="2800" kern="0" dirty="0" err="1" smtClean="0">
                <a:solidFill>
                  <a:srgbClr val="000000"/>
                </a:solidFill>
                <a:latin typeface="Arial" panose="020B0604020202020204" pitchFamily="34" charset="0"/>
                <a:cs typeface="Arial" pitchFamily="34" charset="0"/>
              </a:rPr>
              <a:t>agri</a:t>
            </a:r>
            <a:r>
              <a:rPr lang="en-GB" sz="2800" kern="0" dirty="0" smtClean="0">
                <a:solidFill>
                  <a:srgbClr val="000000"/>
                </a:solidFill>
                <a:latin typeface="Arial" panose="020B0604020202020204" pitchFamily="34" charset="0"/>
                <a:cs typeface="Arial" pitchFamily="34" charset="0"/>
              </a:rPr>
              <a:t>-food sector</a:t>
            </a:r>
          </a:p>
          <a:p>
            <a:pPr marL="342900" lvl="0" indent="-342900" fontAlgn="base">
              <a:spcBef>
                <a:spcPct val="20000"/>
              </a:spcBef>
              <a:spcAft>
                <a:spcPts val="600"/>
              </a:spcAft>
              <a:buClr>
                <a:srgbClr val="BBE0E3">
                  <a:lumMod val="50000"/>
                </a:srgbClr>
              </a:buClr>
              <a:buSzPct val="150000"/>
              <a:buFontTx/>
              <a:buChar char="•"/>
            </a:pPr>
            <a:r>
              <a:rPr lang="en-GB" sz="2800" kern="0" dirty="0" smtClean="0">
                <a:solidFill>
                  <a:srgbClr val="000000"/>
                </a:solidFill>
                <a:latin typeface="Arial" panose="020B0604020202020204" pitchFamily="34" charset="0"/>
                <a:cs typeface="Arial" pitchFamily="34" charset="0"/>
              </a:rPr>
              <a:t>Key Achievements:</a:t>
            </a:r>
          </a:p>
          <a:p>
            <a:pPr marL="342900" lvl="0" indent="-342900" fontAlgn="base">
              <a:spcBef>
                <a:spcPct val="20000"/>
              </a:spcBef>
              <a:spcAft>
                <a:spcPts val="600"/>
              </a:spcAft>
              <a:buClr>
                <a:srgbClr val="BBE0E3">
                  <a:lumMod val="50000"/>
                </a:srgbClr>
              </a:buClr>
              <a:buSzPct val="150000"/>
            </a:pPr>
            <a:r>
              <a:rPr lang="en-GB" sz="2800" kern="0" dirty="0" smtClean="0">
                <a:solidFill>
                  <a:srgbClr val="000000"/>
                </a:solidFill>
                <a:latin typeface="Arial" panose="020B0604020202020204" pitchFamily="34" charset="0"/>
                <a:cs typeface="Arial" pitchFamily="34" charset="0"/>
              </a:rPr>
              <a:t>     - Science outcomes</a:t>
            </a:r>
          </a:p>
          <a:p>
            <a:pPr marL="342900" lvl="0" indent="-342900" fontAlgn="base">
              <a:spcBef>
                <a:spcPct val="20000"/>
              </a:spcBef>
              <a:spcAft>
                <a:spcPts val="600"/>
              </a:spcAft>
              <a:buClr>
                <a:srgbClr val="BBE0E3">
                  <a:lumMod val="50000"/>
                </a:srgbClr>
              </a:buClr>
              <a:buSzPct val="150000"/>
            </a:pPr>
            <a:r>
              <a:rPr lang="en-GB" sz="2800" kern="0" dirty="0" smtClean="0">
                <a:solidFill>
                  <a:srgbClr val="000000"/>
                </a:solidFill>
                <a:latin typeface="Arial" panose="020B0604020202020204" pitchFamily="34" charset="0"/>
                <a:cs typeface="Arial" pitchFamily="34" charset="0"/>
              </a:rPr>
              <a:t>     - Funding</a:t>
            </a:r>
          </a:p>
          <a:p>
            <a:pPr marL="342900" lvl="0" indent="-342900" fontAlgn="base">
              <a:spcBef>
                <a:spcPct val="20000"/>
              </a:spcBef>
              <a:spcAft>
                <a:spcPts val="600"/>
              </a:spcAft>
              <a:buClr>
                <a:srgbClr val="BBE0E3">
                  <a:lumMod val="50000"/>
                </a:srgbClr>
              </a:buClr>
              <a:buSzPct val="150000"/>
              <a:buFontTx/>
              <a:buChar char="•"/>
            </a:pPr>
            <a:r>
              <a:rPr lang="en-GB" sz="2800" kern="0" dirty="0" smtClean="0">
                <a:solidFill>
                  <a:srgbClr val="000000"/>
                </a:solidFill>
                <a:latin typeface="Arial" panose="020B0604020202020204" pitchFamily="34" charset="0"/>
                <a:cs typeface="Arial" pitchFamily="34" charset="0"/>
              </a:rPr>
              <a:t>Partnerships</a:t>
            </a:r>
          </a:p>
          <a:p>
            <a:pPr marL="342900" lvl="0" indent="-342900" fontAlgn="base">
              <a:spcBef>
                <a:spcPct val="20000"/>
              </a:spcBef>
              <a:spcAft>
                <a:spcPts val="600"/>
              </a:spcAft>
              <a:buClr>
                <a:srgbClr val="BBE0E3">
                  <a:lumMod val="50000"/>
                </a:srgbClr>
              </a:buClr>
              <a:buSzPct val="150000"/>
              <a:buFontTx/>
              <a:buChar char="•"/>
            </a:pPr>
            <a:r>
              <a:rPr lang="en-GB" sz="2800" kern="0" dirty="0" smtClean="0">
                <a:solidFill>
                  <a:srgbClr val="000000"/>
                </a:solidFill>
                <a:latin typeface="Arial" panose="020B0604020202020204" pitchFamily="34" charset="0"/>
                <a:cs typeface="Arial" pitchFamily="34" charset="0"/>
              </a:rPr>
              <a:t>Future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3768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13113" y="0"/>
            <a:ext cx="5939137" cy="6858000"/>
          </a:xfrm>
        </p:spPr>
      </p:pic>
      <p:sp>
        <p:nvSpPr>
          <p:cNvPr id="6" name="TextBox 2"/>
          <p:cNvSpPr txBox="1">
            <a:spLocks noChangeArrowheads="1"/>
          </p:cNvSpPr>
          <p:nvPr/>
        </p:nvSpPr>
        <p:spPr bwMode="auto">
          <a:xfrm>
            <a:off x="457199" y="186821"/>
            <a:ext cx="8409709" cy="584775"/>
          </a:xfrm>
          <a:prstGeom prst="rect">
            <a:avLst/>
          </a:prstGeom>
          <a:noFill/>
          <a:ln w="9525">
            <a:noFill/>
            <a:miter lim="800000"/>
            <a:headEnd/>
            <a:tailEnd/>
          </a:ln>
        </p:spPr>
        <p:txBody>
          <a:bodyPr wrap="square">
            <a:spAutoFit/>
          </a:bodyPr>
          <a:lstStyle/>
          <a:p>
            <a:pPr algn="ctr"/>
            <a:r>
              <a:rPr lang="en-GB" sz="3200" b="1" dirty="0" smtClean="0">
                <a:solidFill>
                  <a:schemeClr val="bg1"/>
                </a:solidFill>
                <a:latin typeface="Arial" panose="020B0604020202020204" pitchFamily="34" charset="0"/>
              </a:rPr>
              <a:t>UK and Ireland Research </a:t>
            </a:r>
            <a:r>
              <a:rPr lang="en-GB" sz="3200" b="1" dirty="0">
                <a:solidFill>
                  <a:schemeClr val="bg1"/>
                </a:solidFill>
                <a:latin typeface="Arial" panose="020B0604020202020204" pitchFamily="34" charset="0"/>
              </a:rPr>
              <a:t>L</a:t>
            </a:r>
            <a:r>
              <a:rPr lang="en-GB" sz="3200" b="1" dirty="0" smtClean="0">
                <a:solidFill>
                  <a:schemeClr val="bg1"/>
                </a:solidFill>
                <a:latin typeface="Arial" panose="020B0604020202020204" pitchFamily="34" charset="0"/>
              </a:rPr>
              <a:t>inks</a:t>
            </a:r>
            <a:endParaRPr lang="en-GB" sz="3200" b="1" dirty="0">
              <a:solidFill>
                <a:schemeClr val="bg1"/>
              </a:solidFill>
              <a:latin typeface="Arial" panose="020B0604020202020204" pitchFamily="34" charset="0"/>
            </a:endParaRPr>
          </a:p>
        </p:txBody>
      </p:sp>
      <p:sp>
        <p:nvSpPr>
          <p:cNvPr id="7" name="TextBox 6"/>
          <p:cNvSpPr txBox="1"/>
          <p:nvPr/>
        </p:nvSpPr>
        <p:spPr>
          <a:xfrm>
            <a:off x="2569026" y="3543085"/>
            <a:ext cx="1284515" cy="523220"/>
          </a:xfrm>
          <a:prstGeom prst="rect">
            <a:avLst/>
          </a:prstGeom>
          <a:noFill/>
        </p:spPr>
        <p:txBody>
          <a:bodyPr wrap="square" rtlCol="0">
            <a:spAutoFit/>
          </a:bodyPr>
          <a:lstStyle/>
          <a:p>
            <a:r>
              <a:rPr lang="en-GB" dirty="0" smtClean="0">
                <a:solidFill>
                  <a:schemeClr val="bg1"/>
                </a:solidFill>
                <a:latin typeface="Arial" panose="020B0604020202020204" pitchFamily="34" charset="0"/>
              </a:rPr>
              <a:t>Teagasc</a:t>
            </a:r>
          </a:p>
          <a:p>
            <a:r>
              <a:rPr lang="en-GB" sz="1000" dirty="0" smtClean="0">
                <a:solidFill>
                  <a:schemeClr val="bg1"/>
                </a:solidFill>
                <a:latin typeface="Arial" panose="020B0604020202020204" pitchFamily="34" charset="0"/>
              </a:rPr>
              <a:t>Grange (Beef)</a:t>
            </a:r>
            <a:endParaRPr lang="en-GB" sz="1000" dirty="0">
              <a:solidFill>
                <a:schemeClr val="bg1"/>
              </a:solidFill>
              <a:latin typeface="Arial" panose="020B0604020202020204" pitchFamily="34" charset="0"/>
            </a:endParaRPr>
          </a:p>
        </p:txBody>
      </p:sp>
      <p:sp>
        <p:nvSpPr>
          <p:cNvPr id="8" name="TextBox 7"/>
          <p:cNvSpPr txBox="1"/>
          <p:nvPr/>
        </p:nvSpPr>
        <p:spPr>
          <a:xfrm>
            <a:off x="4857608" y="4391343"/>
            <a:ext cx="1665515"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Harper Adams</a:t>
            </a:r>
            <a:endParaRPr lang="en-GB" dirty="0">
              <a:solidFill>
                <a:schemeClr val="bg1"/>
              </a:solidFill>
              <a:latin typeface="Arial" panose="020B0604020202020204" pitchFamily="34" charset="0"/>
            </a:endParaRPr>
          </a:p>
        </p:txBody>
      </p:sp>
      <p:sp>
        <p:nvSpPr>
          <p:cNvPr id="9" name="TextBox 8"/>
          <p:cNvSpPr txBox="1"/>
          <p:nvPr/>
        </p:nvSpPr>
        <p:spPr>
          <a:xfrm>
            <a:off x="3365648" y="1877670"/>
            <a:ext cx="1750875" cy="369332"/>
          </a:xfrm>
          <a:prstGeom prst="rect">
            <a:avLst/>
          </a:prstGeom>
          <a:noFill/>
        </p:spPr>
        <p:txBody>
          <a:bodyPr wrap="square" rtlCol="0">
            <a:spAutoFit/>
          </a:bodyPr>
          <a:lstStyle/>
          <a:p>
            <a:r>
              <a:rPr lang="en-GB" dirty="0" err="1" smtClean="0">
                <a:solidFill>
                  <a:schemeClr val="bg1"/>
                </a:solidFill>
                <a:latin typeface="Arial" panose="020B0604020202020204" pitchFamily="34" charset="0"/>
              </a:rPr>
              <a:t>Roslin</a:t>
            </a:r>
            <a:r>
              <a:rPr lang="en-GB" dirty="0" smtClean="0">
                <a:solidFill>
                  <a:schemeClr val="bg1"/>
                </a:solidFill>
                <a:latin typeface="Arial" panose="020B0604020202020204" pitchFamily="34" charset="0"/>
              </a:rPr>
              <a:t> Institute</a:t>
            </a:r>
            <a:endParaRPr lang="en-GB" dirty="0">
              <a:solidFill>
                <a:schemeClr val="bg1"/>
              </a:solidFill>
              <a:latin typeface="Arial" panose="020B0604020202020204" pitchFamily="34" charset="0"/>
            </a:endParaRPr>
          </a:p>
        </p:txBody>
      </p:sp>
      <p:sp>
        <p:nvSpPr>
          <p:cNvPr id="10" name="TextBox 9"/>
          <p:cNvSpPr txBox="1"/>
          <p:nvPr/>
        </p:nvSpPr>
        <p:spPr>
          <a:xfrm>
            <a:off x="3287485" y="4080696"/>
            <a:ext cx="1284515"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UCD</a:t>
            </a:r>
            <a:endParaRPr lang="en-GB" dirty="0">
              <a:solidFill>
                <a:schemeClr val="bg1"/>
              </a:solidFill>
              <a:latin typeface="Arial" panose="020B0604020202020204" pitchFamily="34" charset="0"/>
            </a:endParaRPr>
          </a:p>
        </p:txBody>
      </p:sp>
      <p:sp>
        <p:nvSpPr>
          <p:cNvPr id="11" name="TextBox 10"/>
          <p:cNvSpPr txBox="1"/>
          <p:nvPr/>
        </p:nvSpPr>
        <p:spPr>
          <a:xfrm>
            <a:off x="3494313" y="3130310"/>
            <a:ext cx="1284515"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QUB</a:t>
            </a:r>
            <a:endParaRPr lang="en-GB" dirty="0">
              <a:solidFill>
                <a:schemeClr val="bg1"/>
              </a:solidFill>
              <a:latin typeface="Arial" panose="020B0604020202020204" pitchFamily="34" charset="0"/>
            </a:endParaRPr>
          </a:p>
        </p:txBody>
      </p:sp>
      <p:sp>
        <p:nvSpPr>
          <p:cNvPr id="12" name="TextBox 11"/>
          <p:cNvSpPr txBox="1"/>
          <p:nvPr/>
        </p:nvSpPr>
        <p:spPr>
          <a:xfrm>
            <a:off x="3559384" y="2820574"/>
            <a:ext cx="1284515"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UU</a:t>
            </a:r>
            <a:endParaRPr lang="en-GB" dirty="0">
              <a:solidFill>
                <a:schemeClr val="bg1"/>
              </a:solidFill>
              <a:latin typeface="Arial" panose="020B0604020202020204" pitchFamily="34" charset="0"/>
            </a:endParaRPr>
          </a:p>
        </p:txBody>
      </p:sp>
      <p:sp>
        <p:nvSpPr>
          <p:cNvPr id="15" name="TextBox 14"/>
          <p:cNvSpPr txBox="1"/>
          <p:nvPr/>
        </p:nvSpPr>
        <p:spPr>
          <a:xfrm>
            <a:off x="2340424" y="4124139"/>
            <a:ext cx="1371602" cy="523220"/>
          </a:xfrm>
          <a:prstGeom prst="rect">
            <a:avLst/>
          </a:prstGeom>
          <a:noFill/>
        </p:spPr>
        <p:txBody>
          <a:bodyPr wrap="square" rtlCol="0">
            <a:spAutoFit/>
          </a:bodyPr>
          <a:lstStyle/>
          <a:p>
            <a:r>
              <a:rPr lang="en-GB" dirty="0" smtClean="0">
                <a:solidFill>
                  <a:schemeClr val="bg1"/>
                </a:solidFill>
                <a:latin typeface="Arial" panose="020B0604020202020204" pitchFamily="34" charset="0"/>
              </a:rPr>
              <a:t>Teagasc</a:t>
            </a:r>
          </a:p>
          <a:p>
            <a:r>
              <a:rPr lang="en-GB" sz="1000" dirty="0" err="1" smtClean="0">
                <a:solidFill>
                  <a:schemeClr val="bg1"/>
                </a:solidFill>
                <a:latin typeface="Arial" panose="020B0604020202020204" pitchFamily="34" charset="0"/>
              </a:rPr>
              <a:t>Oldpark</a:t>
            </a:r>
            <a:r>
              <a:rPr lang="en-GB" sz="1000" dirty="0" smtClean="0">
                <a:solidFill>
                  <a:schemeClr val="bg1"/>
                </a:solidFill>
                <a:latin typeface="Arial" panose="020B0604020202020204" pitchFamily="34" charset="0"/>
              </a:rPr>
              <a:t> (Genomics)</a:t>
            </a:r>
            <a:endParaRPr lang="en-GB" sz="1000" dirty="0">
              <a:solidFill>
                <a:schemeClr val="bg1"/>
              </a:solidFill>
              <a:latin typeface="Arial" panose="020B0604020202020204" pitchFamily="34" charset="0"/>
            </a:endParaRPr>
          </a:p>
        </p:txBody>
      </p:sp>
      <p:sp>
        <p:nvSpPr>
          <p:cNvPr id="16" name="TextBox 15"/>
          <p:cNvSpPr txBox="1"/>
          <p:nvPr/>
        </p:nvSpPr>
        <p:spPr>
          <a:xfrm>
            <a:off x="1915883" y="4910015"/>
            <a:ext cx="1371602" cy="523220"/>
          </a:xfrm>
          <a:prstGeom prst="rect">
            <a:avLst/>
          </a:prstGeom>
          <a:noFill/>
        </p:spPr>
        <p:txBody>
          <a:bodyPr wrap="square" rtlCol="0">
            <a:spAutoFit/>
          </a:bodyPr>
          <a:lstStyle/>
          <a:p>
            <a:r>
              <a:rPr lang="en-GB" dirty="0" smtClean="0">
                <a:solidFill>
                  <a:schemeClr val="bg1"/>
                </a:solidFill>
                <a:latin typeface="Arial" panose="020B0604020202020204" pitchFamily="34" charset="0"/>
              </a:rPr>
              <a:t>Teagasc</a:t>
            </a:r>
          </a:p>
          <a:p>
            <a:r>
              <a:rPr lang="en-GB" sz="1000" dirty="0" err="1" smtClean="0">
                <a:solidFill>
                  <a:schemeClr val="bg1"/>
                </a:solidFill>
                <a:latin typeface="Arial" panose="020B0604020202020204" pitchFamily="34" charset="0"/>
              </a:rPr>
              <a:t>Moorepark</a:t>
            </a:r>
            <a:r>
              <a:rPr lang="en-GB" sz="1000" dirty="0" smtClean="0">
                <a:solidFill>
                  <a:schemeClr val="bg1"/>
                </a:solidFill>
                <a:latin typeface="Arial" panose="020B0604020202020204" pitchFamily="34" charset="0"/>
              </a:rPr>
              <a:t> (Dairy)</a:t>
            </a:r>
            <a:endParaRPr lang="en-GB" sz="1000" dirty="0">
              <a:solidFill>
                <a:schemeClr val="bg1"/>
              </a:solidFill>
              <a:latin typeface="Arial" panose="020B0604020202020204" pitchFamily="34" charset="0"/>
            </a:endParaRPr>
          </a:p>
        </p:txBody>
      </p:sp>
      <p:sp>
        <p:nvSpPr>
          <p:cNvPr id="17" name="TextBox 16"/>
          <p:cNvSpPr txBox="1"/>
          <p:nvPr/>
        </p:nvSpPr>
        <p:spPr>
          <a:xfrm>
            <a:off x="5156722" y="2078916"/>
            <a:ext cx="1665515"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SRUC</a:t>
            </a:r>
            <a:endParaRPr lang="en-GB" dirty="0">
              <a:solidFill>
                <a:schemeClr val="bg1"/>
              </a:solidFill>
              <a:latin typeface="Arial" panose="020B0604020202020204" pitchFamily="34" charset="0"/>
            </a:endParaRPr>
          </a:p>
        </p:txBody>
      </p:sp>
      <p:sp>
        <p:nvSpPr>
          <p:cNvPr id="18" name="TextBox 17"/>
          <p:cNvSpPr txBox="1"/>
          <p:nvPr/>
        </p:nvSpPr>
        <p:spPr>
          <a:xfrm>
            <a:off x="4241086" y="4120634"/>
            <a:ext cx="1665515"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IBERS</a:t>
            </a:r>
            <a:endParaRPr lang="en-GB" dirty="0">
              <a:solidFill>
                <a:schemeClr val="bg1"/>
              </a:solidFill>
              <a:latin typeface="Arial" panose="020B0604020202020204" pitchFamily="34" charset="0"/>
            </a:endParaRPr>
          </a:p>
        </p:txBody>
      </p:sp>
      <p:sp>
        <p:nvSpPr>
          <p:cNvPr id="19" name="TextBox 18"/>
          <p:cNvSpPr txBox="1"/>
          <p:nvPr/>
        </p:nvSpPr>
        <p:spPr>
          <a:xfrm>
            <a:off x="5740488" y="4115191"/>
            <a:ext cx="2060368" cy="369332"/>
          </a:xfrm>
          <a:prstGeom prst="rect">
            <a:avLst/>
          </a:prstGeom>
          <a:noFill/>
        </p:spPr>
        <p:txBody>
          <a:bodyPr wrap="square" rtlCol="0">
            <a:spAutoFit/>
          </a:bodyPr>
          <a:lstStyle/>
          <a:p>
            <a:r>
              <a:rPr lang="en-GB" dirty="0" err="1" smtClean="0">
                <a:solidFill>
                  <a:schemeClr val="bg1"/>
                </a:solidFill>
                <a:latin typeface="Arial" panose="020B0604020202020204" pitchFamily="34" charset="0"/>
              </a:rPr>
              <a:t>Uni</a:t>
            </a:r>
            <a:r>
              <a:rPr lang="en-GB" dirty="0" smtClean="0">
                <a:solidFill>
                  <a:schemeClr val="bg1"/>
                </a:solidFill>
                <a:latin typeface="Arial" panose="020B0604020202020204" pitchFamily="34" charset="0"/>
              </a:rPr>
              <a:t> of Nottingham</a:t>
            </a:r>
            <a:endParaRPr lang="en-GB" dirty="0">
              <a:solidFill>
                <a:schemeClr val="bg1"/>
              </a:solidFill>
              <a:latin typeface="Arial" panose="020B0604020202020204" pitchFamily="34" charset="0"/>
            </a:endParaRPr>
          </a:p>
        </p:txBody>
      </p:sp>
      <p:sp>
        <p:nvSpPr>
          <p:cNvPr id="20" name="TextBox 19"/>
          <p:cNvSpPr txBox="1"/>
          <p:nvPr/>
        </p:nvSpPr>
        <p:spPr>
          <a:xfrm>
            <a:off x="5502100" y="3419543"/>
            <a:ext cx="2060368" cy="369332"/>
          </a:xfrm>
          <a:prstGeom prst="rect">
            <a:avLst/>
          </a:prstGeom>
          <a:noFill/>
        </p:spPr>
        <p:txBody>
          <a:bodyPr wrap="square" rtlCol="0">
            <a:spAutoFit/>
          </a:bodyPr>
          <a:lstStyle/>
          <a:p>
            <a:r>
              <a:rPr lang="en-GB" dirty="0" err="1" smtClean="0">
                <a:solidFill>
                  <a:schemeClr val="bg1"/>
                </a:solidFill>
                <a:latin typeface="Arial" panose="020B0604020202020204" pitchFamily="34" charset="0"/>
              </a:rPr>
              <a:t>Uni</a:t>
            </a:r>
            <a:r>
              <a:rPr lang="en-GB" dirty="0" smtClean="0">
                <a:solidFill>
                  <a:schemeClr val="bg1"/>
                </a:solidFill>
                <a:latin typeface="Arial" panose="020B0604020202020204" pitchFamily="34" charset="0"/>
              </a:rPr>
              <a:t> of Leeds</a:t>
            </a:r>
            <a:endParaRPr lang="en-GB" dirty="0">
              <a:solidFill>
                <a:schemeClr val="bg1"/>
              </a:solidFill>
              <a:latin typeface="Arial" panose="020B0604020202020204" pitchFamily="34" charset="0"/>
            </a:endParaRPr>
          </a:p>
        </p:txBody>
      </p:sp>
      <p:sp>
        <p:nvSpPr>
          <p:cNvPr id="21" name="TextBox 20"/>
          <p:cNvSpPr txBox="1"/>
          <p:nvPr/>
        </p:nvSpPr>
        <p:spPr>
          <a:xfrm>
            <a:off x="6175763" y="5339663"/>
            <a:ext cx="2773410"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Royal Veterinary College</a:t>
            </a:r>
            <a:endParaRPr lang="en-GB" dirty="0">
              <a:solidFill>
                <a:schemeClr val="bg1"/>
              </a:solidFill>
              <a:latin typeface="Arial" panose="020B0604020202020204" pitchFamily="34" charset="0"/>
            </a:endParaRPr>
          </a:p>
        </p:txBody>
      </p:sp>
      <p:sp>
        <p:nvSpPr>
          <p:cNvPr id="22" name="TextBox 21"/>
          <p:cNvSpPr txBox="1"/>
          <p:nvPr/>
        </p:nvSpPr>
        <p:spPr>
          <a:xfrm>
            <a:off x="3494313" y="6183969"/>
            <a:ext cx="2773410"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Duchy College</a:t>
            </a:r>
            <a:endParaRPr lang="en-GB" dirty="0">
              <a:solidFill>
                <a:schemeClr val="bg1"/>
              </a:solidFill>
              <a:latin typeface="Arial" panose="020B0604020202020204" pitchFamily="34" charset="0"/>
            </a:endParaRPr>
          </a:p>
        </p:txBody>
      </p:sp>
      <p:sp>
        <p:nvSpPr>
          <p:cNvPr id="23" name="TextBox 22"/>
          <p:cNvSpPr txBox="1"/>
          <p:nvPr/>
        </p:nvSpPr>
        <p:spPr>
          <a:xfrm>
            <a:off x="4519896" y="4893000"/>
            <a:ext cx="2773410" cy="369332"/>
          </a:xfrm>
          <a:prstGeom prst="rect">
            <a:avLst/>
          </a:prstGeom>
          <a:noFill/>
        </p:spPr>
        <p:txBody>
          <a:bodyPr wrap="square" rtlCol="0">
            <a:spAutoFit/>
          </a:bodyPr>
          <a:lstStyle/>
          <a:p>
            <a:r>
              <a:rPr lang="en-GB" dirty="0" err="1" smtClean="0">
                <a:solidFill>
                  <a:schemeClr val="bg1"/>
                </a:solidFill>
                <a:latin typeface="Arial" panose="020B0604020202020204" pitchFamily="34" charset="0"/>
              </a:rPr>
              <a:t>Rothamstead</a:t>
            </a:r>
            <a:r>
              <a:rPr lang="en-GB" dirty="0" smtClean="0">
                <a:solidFill>
                  <a:schemeClr val="bg1"/>
                </a:solidFill>
                <a:latin typeface="Arial" panose="020B0604020202020204" pitchFamily="34" charset="0"/>
              </a:rPr>
              <a:t> Research</a:t>
            </a:r>
            <a:endParaRPr lang="en-GB" dirty="0">
              <a:solidFill>
                <a:schemeClr val="bg1"/>
              </a:solidFill>
              <a:latin typeface="Arial" panose="020B0604020202020204" pitchFamily="34" charset="0"/>
            </a:endParaRPr>
          </a:p>
        </p:txBody>
      </p:sp>
      <p:sp>
        <p:nvSpPr>
          <p:cNvPr id="24" name="TextBox 23"/>
          <p:cNvSpPr txBox="1"/>
          <p:nvPr/>
        </p:nvSpPr>
        <p:spPr>
          <a:xfrm>
            <a:off x="4043659" y="5552640"/>
            <a:ext cx="2060368" cy="369332"/>
          </a:xfrm>
          <a:prstGeom prst="rect">
            <a:avLst/>
          </a:prstGeom>
          <a:noFill/>
        </p:spPr>
        <p:txBody>
          <a:bodyPr wrap="square" rtlCol="0">
            <a:spAutoFit/>
          </a:bodyPr>
          <a:lstStyle/>
          <a:p>
            <a:r>
              <a:rPr lang="en-GB" dirty="0" err="1" smtClean="0">
                <a:solidFill>
                  <a:schemeClr val="bg1"/>
                </a:solidFill>
                <a:latin typeface="Arial" panose="020B0604020202020204" pitchFamily="34" charset="0"/>
              </a:rPr>
              <a:t>Uni</a:t>
            </a:r>
            <a:r>
              <a:rPr lang="en-GB" dirty="0" smtClean="0">
                <a:solidFill>
                  <a:schemeClr val="bg1"/>
                </a:solidFill>
                <a:latin typeface="Arial" panose="020B0604020202020204" pitchFamily="34" charset="0"/>
              </a:rPr>
              <a:t> of Bristol</a:t>
            </a:r>
            <a:endParaRPr lang="en-GB" dirty="0">
              <a:solidFill>
                <a:schemeClr val="bg1"/>
              </a:solidFill>
              <a:latin typeface="Arial" panose="020B0604020202020204" pitchFamily="34" charset="0"/>
            </a:endParaRPr>
          </a:p>
        </p:txBody>
      </p:sp>
      <p:sp>
        <p:nvSpPr>
          <p:cNvPr id="25" name="TextBox 24"/>
          <p:cNvSpPr txBox="1"/>
          <p:nvPr/>
        </p:nvSpPr>
        <p:spPr>
          <a:xfrm>
            <a:off x="5696927" y="2661307"/>
            <a:ext cx="2060368" cy="369332"/>
          </a:xfrm>
          <a:prstGeom prst="rect">
            <a:avLst/>
          </a:prstGeom>
          <a:noFill/>
        </p:spPr>
        <p:txBody>
          <a:bodyPr wrap="square" rtlCol="0">
            <a:spAutoFit/>
          </a:bodyPr>
          <a:lstStyle/>
          <a:p>
            <a:r>
              <a:rPr lang="en-GB" dirty="0" err="1" smtClean="0">
                <a:solidFill>
                  <a:schemeClr val="bg1"/>
                </a:solidFill>
                <a:latin typeface="Arial" panose="020B0604020202020204" pitchFamily="34" charset="0"/>
              </a:rPr>
              <a:t>Uni</a:t>
            </a:r>
            <a:r>
              <a:rPr lang="en-GB" dirty="0" smtClean="0">
                <a:solidFill>
                  <a:schemeClr val="bg1"/>
                </a:solidFill>
                <a:latin typeface="Arial" panose="020B0604020202020204" pitchFamily="34" charset="0"/>
              </a:rPr>
              <a:t> of Newcastle</a:t>
            </a:r>
            <a:endParaRPr lang="en-GB" dirty="0">
              <a:solidFill>
                <a:schemeClr val="bg1"/>
              </a:solidFill>
              <a:latin typeface="Arial" panose="020B0604020202020204" pitchFamily="34" charset="0"/>
            </a:endParaRPr>
          </a:p>
        </p:txBody>
      </p:sp>
      <p:sp>
        <p:nvSpPr>
          <p:cNvPr id="27" name="TextBox 26"/>
          <p:cNvSpPr txBox="1"/>
          <p:nvPr/>
        </p:nvSpPr>
        <p:spPr>
          <a:xfrm>
            <a:off x="2601684" y="5405800"/>
            <a:ext cx="1371602" cy="369332"/>
          </a:xfrm>
          <a:prstGeom prst="rect">
            <a:avLst/>
          </a:prstGeom>
          <a:noFill/>
        </p:spPr>
        <p:txBody>
          <a:bodyPr wrap="square" rtlCol="0">
            <a:spAutoFit/>
          </a:bodyPr>
          <a:lstStyle/>
          <a:p>
            <a:r>
              <a:rPr lang="en-GB" dirty="0" smtClean="0">
                <a:solidFill>
                  <a:schemeClr val="bg1"/>
                </a:solidFill>
                <a:latin typeface="Arial" panose="020B0604020202020204" pitchFamily="34" charset="0"/>
              </a:rPr>
              <a:t>UCC</a:t>
            </a:r>
          </a:p>
        </p:txBody>
      </p:sp>
    </p:spTree>
    <p:extLst>
      <p:ext uri="{BB962C8B-B14F-4D97-AF65-F5344CB8AC3E}">
        <p14:creationId xmlns:p14="http://schemas.microsoft.com/office/powerpoint/2010/main" val="388305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3868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07721" y="522514"/>
            <a:ext cx="9551721" cy="5992585"/>
          </a:xfrm>
        </p:spPr>
      </p:pic>
      <p:sp>
        <p:nvSpPr>
          <p:cNvPr id="5" name="TextBox 2"/>
          <p:cNvSpPr txBox="1">
            <a:spLocks noChangeArrowheads="1"/>
          </p:cNvSpPr>
          <p:nvPr/>
        </p:nvSpPr>
        <p:spPr bwMode="auto">
          <a:xfrm>
            <a:off x="457199" y="186821"/>
            <a:ext cx="8409709" cy="584775"/>
          </a:xfrm>
          <a:prstGeom prst="rect">
            <a:avLst/>
          </a:prstGeom>
          <a:noFill/>
          <a:ln w="9525">
            <a:noFill/>
            <a:miter lim="800000"/>
            <a:headEnd/>
            <a:tailEnd/>
          </a:ln>
        </p:spPr>
        <p:txBody>
          <a:bodyPr wrap="square">
            <a:spAutoFit/>
          </a:bodyPr>
          <a:lstStyle/>
          <a:p>
            <a:pPr algn="ctr"/>
            <a:r>
              <a:rPr lang="en-GB" sz="3200" b="1" smtClean="0">
                <a:solidFill>
                  <a:schemeClr val="bg1"/>
                </a:solidFill>
                <a:latin typeface="Arial" panose="020B0604020202020204" pitchFamily="34" charset="0"/>
              </a:rPr>
              <a:t>Worldwide Research </a:t>
            </a:r>
            <a:r>
              <a:rPr lang="en-GB" sz="3200" b="1" dirty="0">
                <a:solidFill>
                  <a:schemeClr val="bg1"/>
                </a:solidFill>
                <a:latin typeface="Arial" panose="020B0604020202020204" pitchFamily="34" charset="0"/>
              </a:rPr>
              <a:t>L</a:t>
            </a:r>
            <a:r>
              <a:rPr lang="en-GB" sz="3200" b="1" smtClean="0">
                <a:solidFill>
                  <a:schemeClr val="bg1"/>
                </a:solidFill>
                <a:latin typeface="Arial" panose="020B0604020202020204" pitchFamily="34" charset="0"/>
              </a:rPr>
              <a:t>inks</a:t>
            </a:r>
            <a:endParaRPr lang="en-GB" sz="3200" b="1" dirty="0">
              <a:solidFill>
                <a:schemeClr val="bg1"/>
              </a:solidFill>
              <a:latin typeface="Arial" panose="020B0604020202020204" pitchFamily="34" charset="0"/>
            </a:endParaRPr>
          </a:p>
        </p:txBody>
      </p:sp>
      <p:sp>
        <p:nvSpPr>
          <p:cNvPr id="7" name="TextBox 6"/>
          <p:cNvSpPr txBox="1"/>
          <p:nvPr/>
        </p:nvSpPr>
        <p:spPr>
          <a:xfrm>
            <a:off x="3651854" y="1611912"/>
            <a:ext cx="2060368"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Wageningen </a:t>
            </a:r>
            <a:r>
              <a:rPr lang="en-GB" sz="1500" dirty="0" err="1" smtClean="0">
                <a:solidFill>
                  <a:schemeClr val="bg1"/>
                </a:solidFill>
                <a:latin typeface="Arial" panose="020B0604020202020204" pitchFamily="34" charset="0"/>
              </a:rPr>
              <a:t>Uni</a:t>
            </a:r>
            <a:endParaRPr lang="en-GB" sz="1500" dirty="0">
              <a:solidFill>
                <a:schemeClr val="bg1"/>
              </a:solidFill>
              <a:latin typeface="Arial" panose="020B0604020202020204" pitchFamily="34" charset="0"/>
            </a:endParaRPr>
          </a:p>
        </p:txBody>
      </p:sp>
      <p:sp>
        <p:nvSpPr>
          <p:cNvPr id="8" name="TextBox 7"/>
          <p:cNvSpPr txBox="1"/>
          <p:nvPr/>
        </p:nvSpPr>
        <p:spPr>
          <a:xfrm>
            <a:off x="6632368" y="2554640"/>
            <a:ext cx="2060368" cy="553998"/>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Shanghai Academy of Agricultural Sciences </a:t>
            </a:r>
            <a:endParaRPr lang="en-GB" sz="1500" dirty="0">
              <a:solidFill>
                <a:schemeClr val="bg1"/>
              </a:solidFill>
              <a:latin typeface="Arial" panose="020B0604020202020204" pitchFamily="34" charset="0"/>
            </a:endParaRPr>
          </a:p>
        </p:txBody>
      </p:sp>
      <p:sp>
        <p:nvSpPr>
          <p:cNvPr id="9" name="TextBox 8"/>
          <p:cNvSpPr txBox="1"/>
          <p:nvPr/>
        </p:nvSpPr>
        <p:spPr>
          <a:xfrm>
            <a:off x="6751121" y="1982910"/>
            <a:ext cx="2060368" cy="553998"/>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Chinese Academy of Agricultural Sciences </a:t>
            </a:r>
            <a:endParaRPr lang="en-GB" sz="1500" dirty="0">
              <a:solidFill>
                <a:schemeClr val="bg1"/>
              </a:solidFill>
              <a:latin typeface="Arial" panose="020B0604020202020204" pitchFamily="34" charset="0"/>
            </a:endParaRPr>
          </a:p>
        </p:txBody>
      </p:sp>
      <p:sp>
        <p:nvSpPr>
          <p:cNvPr id="10" name="TextBox 9"/>
          <p:cNvSpPr txBox="1"/>
          <p:nvPr/>
        </p:nvSpPr>
        <p:spPr>
          <a:xfrm>
            <a:off x="4572000" y="1030041"/>
            <a:ext cx="2060368" cy="323165"/>
          </a:xfrm>
          <a:prstGeom prst="rect">
            <a:avLst/>
          </a:prstGeom>
          <a:noFill/>
        </p:spPr>
        <p:txBody>
          <a:bodyPr wrap="square" rtlCol="0">
            <a:spAutoFit/>
          </a:bodyPr>
          <a:lstStyle/>
          <a:p>
            <a:r>
              <a:rPr lang="en-GB" sz="1500" dirty="0" err="1" smtClean="0">
                <a:solidFill>
                  <a:schemeClr val="bg1"/>
                </a:solidFill>
                <a:latin typeface="Arial" panose="020B0604020202020204" pitchFamily="34" charset="0"/>
              </a:rPr>
              <a:t>Theunen-Institut</a:t>
            </a:r>
            <a:endParaRPr lang="en-GB" sz="1500" dirty="0">
              <a:solidFill>
                <a:schemeClr val="bg1"/>
              </a:solidFill>
              <a:latin typeface="Arial" panose="020B0604020202020204" pitchFamily="34" charset="0"/>
            </a:endParaRPr>
          </a:p>
        </p:txBody>
      </p:sp>
      <p:sp>
        <p:nvSpPr>
          <p:cNvPr id="11" name="TextBox 10"/>
          <p:cNvSpPr txBox="1"/>
          <p:nvPr/>
        </p:nvSpPr>
        <p:spPr>
          <a:xfrm>
            <a:off x="2734373" y="1149186"/>
            <a:ext cx="2060368"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Aarhus </a:t>
            </a:r>
            <a:r>
              <a:rPr lang="en-GB" sz="1500" dirty="0" err="1" smtClean="0">
                <a:solidFill>
                  <a:schemeClr val="bg1"/>
                </a:solidFill>
                <a:latin typeface="Arial" panose="020B0604020202020204" pitchFamily="34" charset="0"/>
              </a:rPr>
              <a:t>Universitet</a:t>
            </a:r>
            <a:endParaRPr lang="en-GB" sz="1500" dirty="0">
              <a:solidFill>
                <a:schemeClr val="bg1"/>
              </a:solidFill>
              <a:latin typeface="Arial" panose="020B0604020202020204" pitchFamily="34" charset="0"/>
            </a:endParaRPr>
          </a:p>
        </p:txBody>
      </p:sp>
      <p:sp>
        <p:nvSpPr>
          <p:cNvPr id="12" name="TextBox 11"/>
          <p:cNvSpPr txBox="1"/>
          <p:nvPr/>
        </p:nvSpPr>
        <p:spPr>
          <a:xfrm>
            <a:off x="3764557" y="2010781"/>
            <a:ext cx="2060368" cy="323165"/>
          </a:xfrm>
          <a:prstGeom prst="rect">
            <a:avLst/>
          </a:prstGeom>
          <a:noFill/>
        </p:spPr>
        <p:txBody>
          <a:bodyPr wrap="square" rtlCol="0">
            <a:spAutoFit/>
          </a:bodyPr>
          <a:lstStyle/>
          <a:p>
            <a:r>
              <a:rPr lang="en-GB" sz="1500" dirty="0" err="1" smtClean="0">
                <a:solidFill>
                  <a:schemeClr val="bg1"/>
                </a:solidFill>
                <a:latin typeface="Arial" panose="020B0604020202020204" pitchFamily="34" charset="0"/>
              </a:rPr>
              <a:t>Universitaet</a:t>
            </a:r>
            <a:r>
              <a:rPr lang="en-GB" sz="1500" dirty="0" smtClean="0">
                <a:solidFill>
                  <a:schemeClr val="bg1"/>
                </a:solidFill>
                <a:latin typeface="Arial" panose="020B0604020202020204" pitchFamily="34" charset="0"/>
              </a:rPr>
              <a:t> Wien</a:t>
            </a:r>
            <a:endParaRPr lang="en-GB" sz="1500" dirty="0">
              <a:solidFill>
                <a:schemeClr val="bg1"/>
              </a:solidFill>
              <a:latin typeface="Arial" panose="020B0604020202020204" pitchFamily="34" charset="0"/>
            </a:endParaRPr>
          </a:p>
        </p:txBody>
      </p:sp>
      <p:sp>
        <p:nvSpPr>
          <p:cNvPr id="13" name="TextBox 12"/>
          <p:cNvSpPr txBox="1"/>
          <p:nvPr/>
        </p:nvSpPr>
        <p:spPr>
          <a:xfrm>
            <a:off x="2353972" y="2313823"/>
            <a:ext cx="1410585"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CRSPA SPA</a:t>
            </a:r>
            <a:endParaRPr lang="en-GB" sz="1500" dirty="0">
              <a:solidFill>
                <a:schemeClr val="bg1"/>
              </a:solidFill>
              <a:latin typeface="Arial" panose="020B0604020202020204" pitchFamily="34" charset="0"/>
            </a:endParaRPr>
          </a:p>
        </p:txBody>
      </p:sp>
      <p:sp>
        <p:nvSpPr>
          <p:cNvPr id="14" name="TextBox 13"/>
          <p:cNvSpPr txBox="1"/>
          <p:nvPr/>
        </p:nvSpPr>
        <p:spPr>
          <a:xfrm>
            <a:off x="4557287" y="1297865"/>
            <a:ext cx="668119"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ZLTO</a:t>
            </a:r>
            <a:endParaRPr lang="en-GB" sz="1500" dirty="0">
              <a:solidFill>
                <a:schemeClr val="bg1"/>
              </a:solidFill>
              <a:latin typeface="Arial" panose="020B0604020202020204" pitchFamily="34" charset="0"/>
            </a:endParaRPr>
          </a:p>
        </p:txBody>
      </p:sp>
      <p:sp>
        <p:nvSpPr>
          <p:cNvPr id="15" name="TextBox 14"/>
          <p:cNvSpPr txBox="1"/>
          <p:nvPr/>
        </p:nvSpPr>
        <p:spPr>
          <a:xfrm>
            <a:off x="441498" y="1621030"/>
            <a:ext cx="2060368"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Dalhousie </a:t>
            </a:r>
            <a:r>
              <a:rPr lang="en-GB" sz="1500" dirty="0" err="1" smtClean="0">
                <a:solidFill>
                  <a:schemeClr val="bg1"/>
                </a:solidFill>
                <a:latin typeface="Arial" panose="020B0604020202020204" pitchFamily="34" charset="0"/>
              </a:rPr>
              <a:t>Uni</a:t>
            </a:r>
            <a:endParaRPr lang="en-GB" sz="1500" dirty="0">
              <a:solidFill>
                <a:schemeClr val="bg1"/>
              </a:solidFill>
              <a:latin typeface="Arial" panose="020B0604020202020204" pitchFamily="34" charset="0"/>
            </a:endParaRPr>
          </a:p>
        </p:txBody>
      </p:sp>
      <p:sp>
        <p:nvSpPr>
          <p:cNvPr id="16" name="TextBox 15"/>
          <p:cNvSpPr txBox="1"/>
          <p:nvPr/>
        </p:nvSpPr>
        <p:spPr>
          <a:xfrm>
            <a:off x="6461301" y="4864071"/>
            <a:ext cx="2060368" cy="553998"/>
          </a:xfrm>
          <a:prstGeom prst="rect">
            <a:avLst/>
          </a:prstGeom>
          <a:noFill/>
        </p:spPr>
        <p:txBody>
          <a:bodyPr wrap="square" rtlCol="0">
            <a:spAutoFit/>
          </a:bodyPr>
          <a:lstStyle/>
          <a:p>
            <a:r>
              <a:rPr lang="en-GB" sz="1500" dirty="0" err="1" smtClean="0">
                <a:solidFill>
                  <a:schemeClr val="bg1"/>
                </a:solidFill>
                <a:latin typeface="Arial" panose="020B0604020202020204" pitchFamily="34" charset="0"/>
              </a:rPr>
              <a:t>Uni</a:t>
            </a:r>
            <a:r>
              <a:rPr lang="en-GB" sz="1500" dirty="0" smtClean="0">
                <a:solidFill>
                  <a:schemeClr val="bg1"/>
                </a:solidFill>
                <a:latin typeface="Arial" panose="020B0604020202020204" pitchFamily="34" charset="0"/>
              </a:rPr>
              <a:t> of Western Australia</a:t>
            </a:r>
            <a:endParaRPr lang="en-GB" sz="1500" dirty="0">
              <a:solidFill>
                <a:schemeClr val="bg1"/>
              </a:solidFill>
              <a:latin typeface="Arial" panose="020B0604020202020204" pitchFamily="34" charset="0"/>
            </a:endParaRPr>
          </a:p>
        </p:txBody>
      </p:sp>
      <p:sp>
        <p:nvSpPr>
          <p:cNvPr id="17" name="TextBox 16"/>
          <p:cNvSpPr txBox="1"/>
          <p:nvPr/>
        </p:nvSpPr>
        <p:spPr>
          <a:xfrm>
            <a:off x="3009525" y="2587491"/>
            <a:ext cx="2060368"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AZTI </a:t>
            </a:r>
            <a:r>
              <a:rPr lang="en-GB" sz="1500" dirty="0" err="1" smtClean="0">
                <a:solidFill>
                  <a:schemeClr val="bg1"/>
                </a:solidFill>
                <a:latin typeface="Arial" panose="020B0604020202020204" pitchFamily="34" charset="0"/>
              </a:rPr>
              <a:t>Fundazioa</a:t>
            </a:r>
            <a:endParaRPr lang="en-GB" sz="1500" dirty="0">
              <a:solidFill>
                <a:schemeClr val="bg1"/>
              </a:solidFill>
              <a:latin typeface="Arial" panose="020B0604020202020204" pitchFamily="34" charset="0"/>
            </a:endParaRPr>
          </a:p>
        </p:txBody>
      </p:sp>
      <p:sp>
        <p:nvSpPr>
          <p:cNvPr id="18" name="TextBox 17"/>
          <p:cNvSpPr txBox="1"/>
          <p:nvPr/>
        </p:nvSpPr>
        <p:spPr>
          <a:xfrm>
            <a:off x="2669159" y="1744584"/>
            <a:ext cx="1166630"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IFREMER</a:t>
            </a:r>
            <a:endParaRPr lang="en-GB" sz="1500" dirty="0">
              <a:solidFill>
                <a:schemeClr val="bg1"/>
              </a:solidFill>
              <a:latin typeface="Arial" panose="020B0604020202020204" pitchFamily="34" charset="0"/>
            </a:endParaRPr>
          </a:p>
        </p:txBody>
      </p:sp>
      <p:sp>
        <p:nvSpPr>
          <p:cNvPr id="19" name="TextBox 18"/>
          <p:cNvSpPr txBox="1"/>
          <p:nvPr/>
        </p:nvSpPr>
        <p:spPr>
          <a:xfrm>
            <a:off x="418425" y="2057117"/>
            <a:ext cx="2060368"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Genome Canada</a:t>
            </a:r>
            <a:endParaRPr lang="en-GB" sz="1500" dirty="0">
              <a:solidFill>
                <a:schemeClr val="bg1"/>
              </a:solidFill>
              <a:latin typeface="Arial" panose="020B0604020202020204" pitchFamily="34" charset="0"/>
            </a:endParaRPr>
          </a:p>
        </p:txBody>
      </p:sp>
      <p:sp>
        <p:nvSpPr>
          <p:cNvPr id="20" name="TextBox 19"/>
          <p:cNvSpPr txBox="1"/>
          <p:nvPr/>
        </p:nvSpPr>
        <p:spPr>
          <a:xfrm>
            <a:off x="1973641" y="5736489"/>
            <a:ext cx="2060368" cy="553998"/>
          </a:xfrm>
          <a:prstGeom prst="rect">
            <a:avLst/>
          </a:prstGeom>
          <a:noFill/>
        </p:spPr>
        <p:txBody>
          <a:bodyPr wrap="square" rtlCol="0">
            <a:spAutoFit/>
          </a:bodyPr>
          <a:lstStyle/>
          <a:p>
            <a:r>
              <a:rPr lang="en-GB" sz="1500" dirty="0" err="1" smtClean="0">
                <a:solidFill>
                  <a:schemeClr val="bg1"/>
                </a:solidFill>
                <a:latin typeface="Arial" panose="020B0604020202020204" pitchFamily="34" charset="0"/>
              </a:rPr>
              <a:t>Dept</a:t>
            </a:r>
            <a:r>
              <a:rPr lang="en-GB" sz="1500" dirty="0" smtClean="0">
                <a:solidFill>
                  <a:schemeClr val="bg1"/>
                </a:solidFill>
                <a:latin typeface="Arial" panose="020B0604020202020204" pitchFamily="34" charset="0"/>
              </a:rPr>
              <a:t> of Agriculture</a:t>
            </a:r>
          </a:p>
          <a:p>
            <a:r>
              <a:rPr lang="en-GB" sz="1500" dirty="0" smtClean="0">
                <a:solidFill>
                  <a:schemeClr val="bg1"/>
                </a:solidFill>
                <a:latin typeface="Arial" panose="020B0604020202020204" pitchFamily="34" charset="0"/>
              </a:rPr>
              <a:t>Falkland Islands</a:t>
            </a:r>
            <a:endParaRPr lang="en-GB" sz="1500" dirty="0">
              <a:solidFill>
                <a:schemeClr val="bg1"/>
              </a:solidFill>
              <a:latin typeface="Arial" panose="020B0604020202020204" pitchFamily="34" charset="0"/>
            </a:endParaRPr>
          </a:p>
        </p:txBody>
      </p:sp>
      <p:sp>
        <p:nvSpPr>
          <p:cNvPr id="21" name="TextBox 20"/>
          <p:cNvSpPr txBox="1"/>
          <p:nvPr/>
        </p:nvSpPr>
        <p:spPr>
          <a:xfrm>
            <a:off x="2766761" y="1990658"/>
            <a:ext cx="1410585"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INRA</a:t>
            </a:r>
            <a:endParaRPr lang="en-GB" sz="1500" dirty="0">
              <a:solidFill>
                <a:schemeClr val="bg1"/>
              </a:solidFill>
              <a:latin typeface="Arial" panose="020B0604020202020204" pitchFamily="34" charset="0"/>
            </a:endParaRPr>
          </a:p>
        </p:txBody>
      </p:sp>
      <p:sp>
        <p:nvSpPr>
          <p:cNvPr id="22" name="TextBox 21"/>
          <p:cNvSpPr txBox="1"/>
          <p:nvPr/>
        </p:nvSpPr>
        <p:spPr>
          <a:xfrm>
            <a:off x="7954805" y="5574906"/>
            <a:ext cx="2060368"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Massey </a:t>
            </a:r>
            <a:r>
              <a:rPr lang="en-GB" sz="1500" dirty="0" err="1" smtClean="0">
                <a:solidFill>
                  <a:schemeClr val="bg1"/>
                </a:solidFill>
                <a:latin typeface="Arial" panose="020B0604020202020204" pitchFamily="34" charset="0"/>
              </a:rPr>
              <a:t>Uni</a:t>
            </a:r>
            <a:endParaRPr lang="en-GB" sz="1500" dirty="0">
              <a:solidFill>
                <a:schemeClr val="bg1"/>
              </a:solidFill>
              <a:latin typeface="Arial" panose="020B0604020202020204" pitchFamily="34" charset="0"/>
            </a:endParaRPr>
          </a:p>
        </p:txBody>
      </p:sp>
      <p:sp>
        <p:nvSpPr>
          <p:cNvPr id="23" name="TextBox 22"/>
          <p:cNvSpPr txBox="1"/>
          <p:nvPr/>
        </p:nvSpPr>
        <p:spPr>
          <a:xfrm>
            <a:off x="7836724" y="5977995"/>
            <a:ext cx="2060368"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Lincoln </a:t>
            </a:r>
            <a:r>
              <a:rPr lang="en-GB" sz="1500" dirty="0" err="1" smtClean="0">
                <a:solidFill>
                  <a:schemeClr val="bg1"/>
                </a:solidFill>
                <a:latin typeface="Arial" panose="020B0604020202020204" pitchFamily="34" charset="0"/>
              </a:rPr>
              <a:t>Uni</a:t>
            </a:r>
            <a:endParaRPr lang="en-GB" sz="1500" dirty="0">
              <a:solidFill>
                <a:schemeClr val="bg1"/>
              </a:solidFill>
              <a:latin typeface="Arial" panose="020B0604020202020204" pitchFamily="34" charset="0"/>
            </a:endParaRPr>
          </a:p>
        </p:txBody>
      </p:sp>
      <p:sp>
        <p:nvSpPr>
          <p:cNvPr id="24" name="TextBox 23"/>
          <p:cNvSpPr txBox="1"/>
          <p:nvPr/>
        </p:nvSpPr>
        <p:spPr>
          <a:xfrm>
            <a:off x="210907" y="2313822"/>
            <a:ext cx="2060368" cy="323165"/>
          </a:xfrm>
          <a:prstGeom prst="rect">
            <a:avLst/>
          </a:prstGeom>
          <a:noFill/>
        </p:spPr>
        <p:txBody>
          <a:bodyPr wrap="square" rtlCol="0">
            <a:spAutoFit/>
          </a:bodyPr>
          <a:lstStyle/>
          <a:p>
            <a:r>
              <a:rPr lang="en-GB" sz="1500" dirty="0" smtClean="0">
                <a:solidFill>
                  <a:schemeClr val="bg1"/>
                </a:solidFill>
                <a:latin typeface="Arial" panose="020B0604020202020204" pitchFamily="34" charset="0"/>
              </a:rPr>
              <a:t>USDA  ARS</a:t>
            </a:r>
            <a:endParaRPr lang="en-GB" sz="1500" dirty="0">
              <a:solidFill>
                <a:schemeClr val="bg1"/>
              </a:solidFill>
              <a:latin typeface="Arial" panose="020B0604020202020204" pitchFamily="34" charset="0"/>
            </a:endParaRPr>
          </a:p>
        </p:txBody>
      </p:sp>
    </p:spTree>
    <p:extLst>
      <p:ext uri="{BB962C8B-B14F-4D97-AF65-F5344CB8AC3E}">
        <p14:creationId xmlns:p14="http://schemas.microsoft.com/office/powerpoint/2010/main" val="3982284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8" cy="1143000"/>
          </a:xfrm>
        </p:spPr>
        <p:txBody>
          <a:bodyPr/>
          <a:lstStyle/>
          <a:p>
            <a:r>
              <a:rPr lang="en-GB" sz="3200" dirty="0" smtClean="0">
                <a:solidFill>
                  <a:srgbClr val="008080"/>
                </a:solidFill>
                <a:cs typeface="Arial" pitchFamily="34" charset="0"/>
              </a:rPr>
              <a:t>Global and Local Challenges</a:t>
            </a:r>
            <a:endParaRPr lang="en-GB" dirty="0">
              <a:solidFill>
                <a:srgbClr val="008080"/>
              </a:solidFill>
            </a:endParaRPr>
          </a:p>
        </p:txBody>
      </p:sp>
      <p:sp>
        <p:nvSpPr>
          <p:cNvPr id="3" name="Content Placeholder 2"/>
          <p:cNvSpPr>
            <a:spLocks noGrp="1"/>
          </p:cNvSpPr>
          <p:nvPr>
            <p:ph idx="1"/>
          </p:nvPr>
        </p:nvSpPr>
        <p:spPr>
          <a:xfrm>
            <a:off x="381000" y="746100"/>
            <a:ext cx="6498772" cy="4114800"/>
          </a:xfrm>
        </p:spPr>
        <p:txBody>
          <a:bodyPr/>
          <a:lstStyle/>
          <a:p>
            <a:pPr eaLnBrk="1" hangingPunct="1">
              <a:lnSpc>
                <a:spcPct val="90000"/>
              </a:lnSpc>
              <a:buFontTx/>
              <a:buNone/>
            </a:pPr>
            <a:endParaRPr lang="en-GB" dirty="0" smtClean="0"/>
          </a:p>
          <a:p>
            <a:pPr eaLnBrk="1" hangingPunct="1">
              <a:lnSpc>
                <a:spcPct val="90000"/>
              </a:lnSpc>
            </a:pPr>
            <a:r>
              <a:rPr lang="en-GB" sz="2000" dirty="0" smtClean="0">
                <a:cs typeface="Arial" pitchFamily="34" charset="0"/>
              </a:rPr>
              <a:t>Major global issues include:</a:t>
            </a:r>
          </a:p>
          <a:p>
            <a:pPr eaLnBrk="1" hangingPunct="1">
              <a:lnSpc>
                <a:spcPct val="90000"/>
              </a:lnSpc>
              <a:buNone/>
            </a:pPr>
            <a:r>
              <a:rPr lang="en-GB" sz="2000" dirty="0" smtClean="0">
                <a:cs typeface="Arial" pitchFamily="34" charset="0"/>
              </a:rPr>
              <a:t>     - Population growth and dietary shifts. </a:t>
            </a:r>
          </a:p>
          <a:p>
            <a:pPr eaLnBrk="1" hangingPunct="1">
              <a:lnSpc>
                <a:spcPct val="90000"/>
              </a:lnSpc>
              <a:buNone/>
            </a:pPr>
            <a:r>
              <a:rPr lang="en-GB" sz="2000" dirty="0" smtClean="0">
                <a:cs typeface="Arial" pitchFamily="34" charset="0"/>
              </a:rPr>
              <a:t>      </a:t>
            </a:r>
            <a:r>
              <a:rPr lang="en-GB" sz="2000" dirty="0" smtClean="0">
                <a:solidFill>
                  <a:srgbClr val="FF0000"/>
                </a:solidFill>
                <a:cs typeface="Arial" pitchFamily="34" charset="0"/>
              </a:rPr>
              <a:t>(Global dairy demand increasing from </a:t>
            </a:r>
          </a:p>
          <a:p>
            <a:pPr eaLnBrk="1" hangingPunct="1">
              <a:lnSpc>
                <a:spcPct val="90000"/>
              </a:lnSpc>
              <a:buNone/>
            </a:pPr>
            <a:r>
              <a:rPr lang="en-GB" sz="2000" dirty="0" smtClean="0">
                <a:solidFill>
                  <a:srgbClr val="FF0000"/>
                </a:solidFill>
                <a:cs typeface="Arial" pitchFamily="34" charset="0"/>
              </a:rPr>
              <a:t>         580 mt–1043 </a:t>
            </a:r>
            <a:r>
              <a:rPr lang="en-GB" sz="2000" dirty="0" err="1" smtClean="0">
                <a:solidFill>
                  <a:srgbClr val="FF0000"/>
                </a:solidFill>
                <a:cs typeface="Arial" pitchFamily="34" charset="0"/>
              </a:rPr>
              <a:t>mt</a:t>
            </a:r>
            <a:r>
              <a:rPr lang="en-GB" sz="2000" dirty="0" smtClean="0">
                <a:solidFill>
                  <a:srgbClr val="FF0000"/>
                </a:solidFill>
                <a:cs typeface="Arial" pitchFamily="34" charset="0"/>
              </a:rPr>
              <a:t> by 2050 FAO, 2009)</a:t>
            </a:r>
          </a:p>
          <a:p>
            <a:pPr eaLnBrk="1" hangingPunct="1">
              <a:lnSpc>
                <a:spcPct val="90000"/>
              </a:lnSpc>
              <a:buNone/>
            </a:pPr>
            <a:r>
              <a:rPr lang="en-GB" sz="2000" dirty="0" smtClean="0">
                <a:solidFill>
                  <a:srgbClr val="FF0000"/>
                </a:solidFill>
                <a:cs typeface="Arial" pitchFamily="34" charset="0"/>
              </a:rPr>
              <a:t> </a:t>
            </a:r>
          </a:p>
          <a:p>
            <a:pPr>
              <a:lnSpc>
                <a:spcPct val="90000"/>
              </a:lnSpc>
            </a:pPr>
            <a:r>
              <a:rPr lang="en-GB" sz="2000" dirty="0" smtClean="0">
                <a:solidFill>
                  <a:schemeClr val="tx1">
                    <a:lumMod val="95000"/>
                    <a:lumOff val="5000"/>
                  </a:schemeClr>
                </a:solidFill>
                <a:cs typeface="Arial" pitchFamily="34" charset="0"/>
              </a:rPr>
              <a:t>Climate change</a:t>
            </a:r>
          </a:p>
          <a:p>
            <a:pPr eaLnBrk="1" hangingPunct="1">
              <a:lnSpc>
                <a:spcPct val="90000"/>
              </a:lnSpc>
              <a:buNone/>
            </a:pPr>
            <a:endParaRPr lang="en-GB" sz="2000" dirty="0" smtClean="0">
              <a:solidFill>
                <a:srgbClr val="FF0000"/>
              </a:solidFill>
              <a:cs typeface="Arial" pitchFamily="34" charset="0"/>
            </a:endParaRPr>
          </a:p>
          <a:p>
            <a:pPr eaLnBrk="1" hangingPunct="1">
              <a:lnSpc>
                <a:spcPct val="90000"/>
              </a:lnSpc>
            </a:pPr>
            <a:r>
              <a:rPr lang="en-GB" sz="2000" dirty="0" smtClean="0">
                <a:cs typeface="Arial" pitchFamily="34" charset="0"/>
              </a:rPr>
              <a:t>Pace of scientific and technological change.</a:t>
            </a:r>
          </a:p>
          <a:p>
            <a:pPr eaLnBrk="1" hangingPunct="1">
              <a:lnSpc>
                <a:spcPct val="90000"/>
              </a:lnSpc>
              <a:buNone/>
            </a:pPr>
            <a:endParaRPr lang="en-GB" sz="2000" dirty="0" smtClean="0">
              <a:cs typeface="Arial" pitchFamily="34" charset="0"/>
            </a:endParaRPr>
          </a:p>
          <a:p>
            <a:pPr eaLnBrk="1" hangingPunct="1">
              <a:lnSpc>
                <a:spcPct val="90000"/>
              </a:lnSpc>
            </a:pPr>
            <a:r>
              <a:rPr lang="en-GB" sz="2000" dirty="0" err="1" smtClean="0">
                <a:cs typeface="Arial" pitchFamily="34" charset="0"/>
              </a:rPr>
              <a:t>Brexit</a:t>
            </a:r>
            <a:r>
              <a:rPr lang="en-GB" sz="2000" dirty="0" smtClean="0">
                <a:cs typeface="Arial" pitchFamily="34" charset="0"/>
              </a:rPr>
              <a:t> and implications for UK </a:t>
            </a:r>
            <a:r>
              <a:rPr lang="en-GB" sz="2000" dirty="0" err="1" smtClean="0">
                <a:cs typeface="Arial" pitchFamily="34" charset="0"/>
              </a:rPr>
              <a:t>agri</a:t>
            </a:r>
            <a:r>
              <a:rPr lang="en-GB" sz="2000" dirty="0" smtClean="0">
                <a:cs typeface="Arial" pitchFamily="34" charset="0"/>
              </a:rPr>
              <a:t>-food.</a:t>
            </a:r>
          </a:p>
          <a:p>
            <a:pPr eaLnBrk="1" hangingPunct="1">
              <a:lnSpc>
                <a:spcPct val="90000"/>
              </a:lnSpc>
              <a:buNone/>
            </a:pPr>
            <a:endParaRPr lang="en-GB" sz="2400" dirty="0" smtClean="0"/>
          </a:p>
          <a:p>
            <a:pPr>
              <a:buNone/>
            </a:pPr>
            <a:endParaRPr lang="en-GB" dirty="0"/>
          </a:p>
        </p:txBody>
      </p:sp>
      <p:pic>
        <p:nvPicPr>
          <p:cNvPr id="3077" name="Picture 5"/>
          <p:cNvPicPr>
            <a:picLocks noChangeAspect="1" noChangeArrowheads="1"/>
          </p:cNvPicPr>
          <p:nvPr/>
        </p:nvPicPr>
        <p:blipFill>
          <a:blip r:embed="rId3"/>
          <a:srcRect/>
          <a:stretch>
            <a:fillRect/>
          </a:stretch>
        </p:blipFill>
        <p:spPr bwMode="auto">
          <a:xfrm>
            <a:off x="6752560" y="926269"/>
            <a:ext cx="2228154" cy="2158086"/>
          </a:xfrm>
          <a:prstGeom prst="rect">
            <a:avLst/>
          </a:prstGeom>
          <a:noFill/>
          <a:ln w="9525">
            <a:noFill/>
            <a:miter lim="800000"/>
            <a:headEnd/>
            <a:tailEnd/>
          </a:ln>
        </p:spPr>
      </p:pic>
      <p:pic>
        <p:nvPicPr>
          <p:cNvPr id="9" name="Picture 9" descr="SCEN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8595" b="-8595"/>
          <a:stretch/>
        </p:blipFill>
        <p:spPr bwMode="auto">
          <a:xfrm>
            <a:off x="6752559" y="4464000"/>
            <a:ext cx="2228155" cy="2455480"/>
          </a:xfrm>
          <a:prstGeom prst="rect">
            <a:avLst/>
          </a:prstGeom>
          <a:noFill/>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flipH="1">
            <a:off x="6752559" y="3149999"/>
            <a:ext cx="2228155" cy="1248357"/>
          </a:xfrm>
          <a:prstGeom prst="rect">
            <a:avLst/>
          </a:prstGeom>
          <a:noFill/>
          <a:ln w="9525">
            <a:noFill/>
            <a:miter lim="800000"/>
            <a:headEnd/>
            <a:tailEnd/>
          </a:ln>
        </p:spPr>
      </p:pic>
      <p:sp>
        <p:nvSpPr>
          <p:cNvPr id="7" name="TextBox 6"/>
          <p:cNvSpPr txBox="1"/>
          <p:nvPr/>
        </p:nvSpPr>
        <p:spPr>
          <a:xfrm>
            <a:off x="381000" y="4968465"/>
            <a:ext cx="5573821" cy="1446550"/>
          </a:xfrm>
          <a:prstGeom prst="rect">
            <a:avLst/>
          </a:prstGeom>
          <a:solidFill>
            <a:srgbClr val="FFC000">
              <a:alpha val="28000"/>
            </a:srgbClr>
          </a:solidFill>
        </p:spPr>
        <p:txBody>
          <a:bodyPr wrap="square" rtlCol="0">
            <a:spAutoFit/>
          </a:bodyPr>
          <a:lstStyle/>
          <a:p>
            <a:pPr>
              <a:buNone/>
            </a:pPr>
            <a:r>
              <a:rPr lang="en-GB" sz="2200" b="1" dirty="0" smtClean="0">
                <a:solidFill>
                  <a:srgbClr val="FF0000"/>
                </a:solidFill>
                <a:latin typeface="Arial" panose="020B0604020202020204" pitchFamily="34" charset="0"/>
              </a:rPr>
              <a:t>By 2050, we need to double food supply from less land than is available today, with less fertilisers and pesticides and lower GHG emissions.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1" y="0"/>
            <a:ext cx="8623495" cy="1143000"/>
          </a:xfrm>
        </p:spPr>
        <p:txBody>
          <a:bodyPr/>
          <a:lstStyle/>
          <a:p>
            <a:r>
              <a:rPr lang="en-GB" sz="3200" dirty="0" smtClean="0">
                <a:solidFill>
                  <a:srgbClr val="008290"/>
                </a:solidFill>
                <a:cs typeface="Arial" pitchFamily="34" charset="0"/>
              </a:rPr>
              <a:t>Global and Local Challenges – AFBI’s Role</a:t>
            </a:r>
            <a:endParaRPr lang="en-GB" dirty="0"/>
          </a:p>
        </p:txBody>
      </p:sp>
      <p:sp>
        <p:nvSpPr>
          <p:cNvPr id="3" name="Content Placeholder 2"/>
          <p:cNvSpPr>
            <a:spLocks noGrp="1"/>
          </p:cNvSpPr>
          <p:nvPr>
            <p:ph idx="1"/>
          </p:nvPr>
        </p:nvSpPr>
        <p:spPr>
          <a:xfrm>
            <a:off x="202055" y="647114"/>
            <a:ext cx="8697686" cy="5895200"/>
          </a:xfrm>
        </p:spPr>
        <p:txBody>
          <a:bodyPr/>
          <a:lstStyle/>
          <a:p>
            <a:pPr eaLnBrk="1" hangingPunct="1">
              <a:lnSpc>
                <a:spcPct val="90000"/>
              </a:lnSpc>
              <a:buFontTx/>
              <a:buNone/>
            </a:pPr>
            <a:endParaRPr lang="en-GB" dirty="0" smtClean="0"/>
          </a:p>
          <a:p>
            <a:pPr eaLnBrk="1" hangingPunct="1">
              <a:lnSpc>
                <a:spcPct val="90000"/>
              </a:lnSpc>
            </a:pPr>
            <a:r>
              <a:rPr lang="en-GB" sz="2400" dirty="0" smtClean="0"/>
              <a:t>AFBI needs to lead the way in understanding and interpreting how global changes impact on the agri-food sector.</a:t>
            </a:r>
          </a:p>
          <a:p>
            <a:pPr eaLnBrk="1" hangingPunct="1">
              <a:lnSpc>
                <a:spcPct val="90000"/>
              </a:lnSpc>
              <a:buNone/>
            </a:pPr>
            <a:endParaRPr lang="en-GB" sz="2400" dirty="0" smtClean="0"/>
          </a:p>
          <a:p>
            <a:pPr eaLnBrk="1" hangingPunct="1">
              <a:lnSpc>
                <a:spcPct val="90000"/>
              </a:lnSpc>
            </a:pPr>
            <a:r>
              <a:rPr lang="en-GB" sz="2400" dirty="0" smtClean="0"/>
              <a:t>Science is essential to:</a:t>
            </a:r>
          </a:p>
          <a:p>
            <a:pPr eaLnBrk="1" hangingPunct="1">
              <a:lnSpc>
                <a:spcPct val="90000"/>
              </a:lnSpc>
              <a:buNone/>
            </a:pPr>
            <a:r>
              <a:rPr lang="en-GB" sz="2400" dirty="0" smtClean="0"/>
              <a:t>    - Protect animal and plant health status in Northern Ireland</a:t>
            </a:r>
          </a:p>
          <a:p>
            <a:pPr eaLnBrk="1" hangingPunct="1">
              <a:lnSpc>
                <a:spcPct val="90000"/>
              </a:lnSpc>
              <a:buNone/>
            </a:pPr>
            <a:r>
              <a:rPr lang="en-GB" sz="2400" dirty="0" smtClean="0"/>
              <a:t>    - Enhance Northern Ireland’s high quality food reputation </a:t>
            </a:r>
          </a:p>
          <a:p>
            <a:pPr eaLnBrk="1" hangingPunct="1">
              <a:lnSpc>
                <a:spcPct val="90000"/>
              </a:lnSpc>
              <a:buNone/>
            </a:pPr>
            <a:r>
              <a:rPr lang="en-GB" sz="2400" dirty="0" smtClean="0"/>
              <a:t>    - Provide the evidence base for new policy development</a:t>
            </a:r>
          </a:p>
          <a:p>
            <a:pPr eaLnBrk="1" hangingPunct="1">
              <a:lnSpc>
                <a:spcPct val="90000"/>
              </a:lnSpc>
              <a:buNone/>
            </a:pPr>
            <a:endParaRPr lang="en-GB" sz="2400" dirty="0" smtClean="0"/>
          </a:p>
          <a:p>
            <a:pPr marL="533400" indent="-533400" eaLnBrk="1" hangingPunct="1">
              <a:lnSpc>
                <a:spcPct val="90000"/>
              </a:lnSpc>
              <a:buNone/>
            </a:pPr>
            <a:r>
              <a:rPr lang="en-GB" sz="2400" dirty="0" smtClean="0"/>
              <a:t>    - Drive new knowledge, technical advances and the innovation pipeline – all of which are crucial for improved technical efficiency</a:t>
            </a:r>
            <a:endParaRPr lang="en-GB" dirty="0" smtClean="0"/>
          </a:p>
          <a:p>
            <a:pPr eaLnBrk="1" hangingPunct="1">
              <a:lnSpc>
                <a:spcPct val="90000"/>
              </a:lnSpc>
            </a:pPr>
            <a:endParaRPr lang="en-GB" dirty="0" smtClean="0"/>
          </a:p>
          <a:p>
            <a:pPr eaLnBrk="1" hangingPunct="1">
              <a:lnSpc>
                <a:spcPct val="90000"/>
              </a:lnSpc>
              <a:buNone/>
            </a:pPr>
            <a:endParaRPr lang="en-GB" sz="2400"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142" y="240804"/>
            <a:ext cx="6825341" cy="6617196"/>
          </a:xfrm>
          <a:prstGeom prst="rect">
            <a:avLst/>
          </a:prstGeom>
        </p:spPr>
        <p:txBody>
          <a:bodyPr wrap="square">
            <a:spAutoFit/>
          </a:bodyPr>
          <a:lstStyle/>
          <a:p>
            <a:pPr defTabSz="914400" fontAlgn="base">
              <a:lnSpc>
                <a:spcPct val="90000"/>
              </a:lnSpc>
              <a:spcBef>
                <a:spcPct val="20000"/>
              </a:spcBef>
              <a:spcAft>
                <a:spcPct val="0"/>
              </a:spcAft>
            </a:pPr>
            <a:r>
              <a:rPr lang="en-GB" sz="2000" b="1" dirty="0" smtClean="0">
                <a:solidFill>
                  <a:srgbClr val="17899B"/>
                </a:solidFill>
                <a:effectLst>
                  <a:outerShdw blurRad="38100" dist="38100" dir="2700000" algn="tl">
                    <a:srgbClr val="000000">
                      <a:alpha val="43137"/>
                    </a:srgbClr>
                  </a:outerShdw>
                </a:effectLst>
                <a:latin typeface="Arial" panose="020B0604020202020204" pitchFamily="34" charset="0"/>
                <a:ea typeface="ＭＳ Ｐゴシック" pitchFamily="34" charset="-128"/>
              </a:rPr>
              <a:t> </a:t>
            </a:r>
          </a:p>
          <a:p>
            <a:pPr lvl="1" defTabSz="914400" fontAlgn="base">
              <a:lnSpc>
                <a:spcPct val="90000"/>
              </a:lnSpc>
              <a:spcBef>
                <a:spcPct val="20000"/>
              </a:spcBef>
              <a:spcAft>
                <a:spcPct val="0"/>
              </a:spcAft>
            </a:pPr>
            <a:endParaRPr lang="en-GB" b="1" dirty="0" smtClean="0">
              <a:solidFill>
                <a:srgbClr val="17899B"/>
              </a:solidFill>
              <a:effectLst>
                <a:outerShdw blurRad="38100" dist="38100" dir="2700000" algn="tl">
                  <a:srgbClr val="000000">
                    <a:alpha val="43137"/>
                  </a:srgbClr>
                </a:outerShdw>
              </a:effectLst>
              <a:latin typeface="Arial" panose="020B0604020202020204" pitchFamily="34" charset="0"/>
              <a:ea typeface="ＭＳ Ｐゴシック" pitchFamily="34" charset="-128"/>
            </a:endParaRPr>
          </a:p>
          <a:p>
            <a:pPr marL="631825" lvl="1" indent="-185738" defTabSz="914400" fontAlgn="base">
              <a:lnSpc>
                <a:spcPct val="90000"/>
              </a:lnSpc>
              <a:spcBef>
                <a:spcPct val="20000"/>
              </a:spcBef>
              <a:spcAft>
                <a:spcPct val="0"/>
              </a:spcAft>
              <a:buFontTx/>
              <a:buChar char="•"/>
            </a:pPr>
            <a:r>
              <a:rPr lang="en-US" b="1" dirty="0" smtClean="0">
                <a:solidFill>
                  <a:srgbClr val="000000"/>
                </a:solidFill>
                <a:latin typeface="Arial" panose="020B0604020202020204" pitchFamily="34" charset="0"/>
                <a:ea typeface="ＭＳ Ｐゴシック" pitchFamily="34" charset="-128"/>
              </a:rPr>
              <a:t> </a:t>
            </a:r>
            <a:r>
              <a:rPr lang="en-US" sz="2400" b="1" dirty="0" smtClean="0">
                <a:solidFill>
                  <a:srgbClr val="000000"/>
                </a:solidFill>
                <a:latin typeface="Arial" panose="020B0604020202020204" pitchFamily="34" charset="0"/>
                <a:ea typeface="ＭＳ Ｐゴシック" pitchFamily="34" charset="-128"/>
              </a:rPr>
              <a:t>Statutory/regulatory/diagnostic</a:t>
            </a:r>
            <a:r>
              <a:rPr lang="en-US" sz="2400" dirty="0" smtClean="0">
                <a:solidFill>
                  <a:srgbClr val="000000"/>
                </a:solidFill>
                <a:latin typeface="Arial" panose="020B0604020202020204" pitchFamily="34" charset="0"/>
                <a:ea typeface="ＭＳ Ｐゴシック" pitchFamily="34" charset="-128"/>
              </a:rPr>
              <a:t> </a:t>
            </a:r>
            <a:r>
              <a:rPr lang="en-US" sz="2400" b="1" dirty="0" smtClean="0">
                <a:solidFill>
                  <a:srgbClr val="000000"/>
                </a:solidFill>
                <a:latin typeface="Arial" panose="020B0604020202020204" pitchFamily="34" charset="0"/>
                <a:ea typeface="ＭＳ Ｐゴシック" pitchFamily="34" charset="-128"/>
              </a:rPr>
              <a:t>work </a:t>
            </a:r>
            <a:br>
              <a:rPr lang="en-US" sz="2400" b="1" dirty="0" smtClean="0">
                <a:solidFill>
                  <a:srgbClr val="000000"/>
                </a:solidFill>
                <a:latin typeface="Arial" panose="020B0604020202020204" pitchFamily="34" charset="0"/>
                <a:ea typeface="ＭＳ Ｐゴシック" pitchFamily="34" charset="-128"/>
              </a:rPr>
            </a:br>
            <a:r>
              <a:rPr lang="en-US" sz="2400" dirty="0" smtClean="0">
                <a:solidFill>
                  <a:srgbClr val="000000"/>
                </a:solidFill>
                <a:latin typeface="Arial" panose="020B0604020202020204" pitchFamily="34" charset="0"/>
                <a:ea typeface="ＭＳ Ｐゴシック" pitchFamily="34" charset="-128"/>
              </a:rPr>
              <a:t>(DAERA  and commercial customers)</a:t>
            </a:r>
          </a:p>
          <a:p>
            <a:pPr marL="1524000" lvl="3" indent="-152400"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Plant, tree and fish health </a:t>
            </a:r>
          </a:p>
          <a:p>
            <a:pPr marL="1524000" lvl="3" indent="-152400"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Animal health testing (TB, BVD, Avian Influenza, TSE, Salmonella)</a:t>
            </a:r>
          </a:p>
          <a:p>
            <a:pPr marL="1524000" lvl="3" indent="-152400"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Veterinary drug residues (UK National reference Lab – banned vet drugs) </a:t>
            </a:r>
          </a:p>
          <a:p>
            <a:pPr marL="1524000" lvl="3" indent="-152400"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Marine Biotoxins (UK National reference Lab)  </a:t>
            </a:r>
          </a:p>
          <a:p>
            <a:pPr marL="1524000" lvl="3" indent="-152400"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Seed testing and certification          </a:t>
            </a:r>
          </a:p>
          <a:p>
            <a:pPr marL="1524000" lvl="3" indent="-152400"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Food testing – enhancing Northern Ireland’s food reputation</a:t>
            </a:r>
          </a:p>
          <a:p>
            <a:pPr marL="1524000" lvl="3" indent="-152400"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Forage analysis via Hillsborough Feed Information Service </a:t>
            </a:r>
          </a:p>
          <a:p>
            <a:pPr lvl="1" defTabSz="914400" fontAlgn="base">
              <a:lnSpc>
                <a:spcPct val="90000"/>
              </a:lnSpc>
              <a:spcBef>
                <a:spcPct val="20000"/>
              </a:spcBef>
              <a:spcAft>
                <a:spcPct val="0"/>
              </a:spcAft>
            </a:pPr>
            <a:endParaRPr lang="en-US" sz="1000" dirty="0" smtClean="0">
              <a:solidFill>
                <a:srgbClr val="000000"/>
              </a:solidFill>
              <a:latin typeface="Arial" panose="020B0604020202020204" pitchFamily="34" charset="0"/>
              <a:ea typeface="ＭＳ Ｐゴシック" pitchFamily="34" charset="-128"/>
            </a:endParaRPr>
          </a:p>
          <a:p>
            <a:pPr lvl="1" defTabSz="914400" fontAlgn="base">
              <a:lnSpc>
                <a:spcPct val="90000"/>
              </a:lnSpc>
              <a:spcBef>
                <a:spcPct val="20000"/>
              </a:spcBef>
              <a:spcAft>
                <a:spcPct val="0"/>
              </a:spcAft>
              <a:buFontTx/>
              <a:buChar char="•"/>
            </a:pPr>
            <a:r>
              <a:rPr lang="en-US" sz="2400" b="1" dirty="0" smtClean="0">
                <a:solidFill>
                  <a:srgbClr val="000000"/>
                </a:solidFill>
                <a:latin typeface="Arial" panose="020B0604020202020204" pitchFamily="34" charset="0"/>
                <a:ea typeface="ＭＳ Ｐゴシック" pitchFamily="34" charset="-128"/>
              </a:rPr>
              <a:t> Monitoring </a:t>
            </a:r>
            <a:r>
              <a:rPr lang="en-US" sz="2400" dirty="0" smtClean="0">
                <a:solidFill>
                  <a:srgbClr val="000000"/>
                </a:solidFill>
                <a:latin typeface="Arial" panose="020B0604020202020204" pitchFamily="34" charset="0"/>
                <a:ea typeface="ＭＳ Ｐゴシック" pitchFamily="34" charset="-128"/>
              </a:rPr>
              <a:t>(DAERA)</a:t>
            </a:r>
            <a:endParaRPr lang="en-US" sz="2400" b="1" dirty="0" smtClean="0">
              <a:solidFill>
                <a:srgbClr val="000000"/>
              </a:solidFill>
              <a:latin typeface="Arial" panose="020B0604020202020204" pitchFamily="34" charset="0"/>
              <a:ea typeface="ＭＳ Ｐゴシック" pitchFamily="34" charset="-128"/>
            </a:endParaRPr>
          </a:p>
          <a:p>
            <a:pPr lvl="3" defTabSz="914400" fontAlgn="base">
              <a:lnSpc>
                <a:spcPct val="90000"/>
              </a:lnSpc>
              <a:spcBef>
                <a:spcPct val="20000"/>
              </a:spcBef>
              <a:spcAft>
                <a:spcPct val="0"/>
              </a:spcAft>
            </a:pPr>
            <a:r>
              <a:rPr lang="en-US" sz="2400" dirty="0" smtClean="0">
                <a:solidFill>
                  <a:srgbClr val="000000"/>
                </a:solidFill>
                <a:latin typeface="Arial" panose="020B0604020202020204" pitchFamily="34" charset="0"/>
                <a:ea typeface="ＭＳ Ｐゴシック" pitchFamily="34" charset="-128"/>
              </a:rPr>
              <a:t>- </a:t>
            </a:r>
            <a:r>
              <a:rPr lang="en-US" sz="2000" dirty="0" smtClean="0">
                <a:solidFill>
                  <a:srgbClr val="000000"/>
                </a:solidFill>
                <a:latin typeface="Arial" panose="020B0604020202020204" pitchFamily="34" charset="0"/>
                <a:ea typeface="ＭＳ Ｐゴシック" pitchFamily="34" charset="-128"/>
              </a:rPr>
              <a:t>Marine Fish stocks</a:t>
            </a:r>
          </a:p>
          <a:p>
            <a:pPr lvl="3"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Aquatic and terrestrial ecosystems</a:t>
            </a:r>
          </a:p>
          <a:p>
            <a:pPr lvl="1" defTabSz="914400" fontAlgn="base">
              <a:lnSpc>
                <a:spcPct val="90000"/>
              </a:lnSpc>
              <a:spcBef>
                <a:spcPct val="20000"/>
              </a:spcBef>
              <a:spcAft>
                <a:spcPct val="0"/>
              </a:spcAft>
            </a:pPr>
            <a:endParaRPr lang="en-US" sz="1000" dirty="0">
              <a:solidFill>
                <a:srgbClr val="000000"/>
              </a:solidFill>
              <a:latin typeface="Arial" panose="020B0604020202020204" pitchFamily="34" charset="0"/>
              <a:ea typeface="ＭＳ Ｐゴシック" pitchFamily="34" charset="-128"/>
            </a:endParaRPr>
          </a:p>
        </p:txBody>
      </p:sp>
      <p:sp>
        <p:nvSpPr>
          <p:cNvPr id="3" name="Rectangle 2"/>
          <p:cNvSpPr/>
          <p:nvPr/>
        </p:nvSpPr>
        <p:spPr>
          <a:xfrm>
            <a:off x="0" y="87086"/>
            <a:ext cx="9144000" cy="646331"/>
          </a:xfrm>
          <a:prstGeom prst="rect">
            <a:avLst/>
          </a:prstGeom>
        </p:spPr>
        <p:txBody>
          <a:bodyPr wrap="square">
            <a:spAutoFit/>
          </a:bodyPr>
          <a:lstStyle/>
          <a:p>
            <a:pPr algn="ctr" defTabSz="914400" eaLnBrk="0" fontAlgn="base" hangingPunct="0">
              <a:spcBef>
                <a:spcPct val="0"/>
              </a:spcBef>
              <a:spcAft>
                <a:spcPct val="0"/>
              </a:spcAft>
            </a:pPr>
            <a:r>
              <a:rPr lang="en-GB" sz="3600" b="1" kern="0" dirty="0" smtClean="0">
                <a:solidFill>
                  <a:srgbClr val="147484"/>
                </a:solidFill>
                <a:effectLst>
                  <a:outerShdw blurRad="38100" dist="38100" dir="2700000" algn="tl">
                    <a:srgbClr val="000000">
                      <a:alpha val="43137"/>
                    </a:srgbClr>
                  </a:outerShdw>
                </a:effectLst>
                <a:latin typeface="Arial" panose="020B0604020202020204" pitchFamily="34" charset="0"/>
                <a:ea typeface="ＭＳ Ｐゴシック" pitchFamily="34" charset="-128"/>
              </a:rPr>
              <a:t> </a:t>
            </a:r>
            <a:r>
              <a:rPr lang="en-GB" sz="3600" b="1" kern="0" dirty="0" smtClean="0">
                <a:solidFill>
                  <a:srgbClr val="008080"/>
                </a:solidFill>
                <a:latin typeface="Arial" panose="020B0604020202020204" pitchFamily="34" charset="0"/>
                <a:ea typeface="ＭＳ Ｐゴシック" pitchFamily="34" charset="-128"/>
              </a:rPr>
              <a:t>What We Do</a:t>
            </a:r>
            <a:endParaRPr lang="en-GB" sz="3600" dirty="0">
              <a:solidFill>
                <a:srgbClr val="008080"/>
              </a:solidFill>
              <a:latin typeface="Arial" panose="020B0604020202020204" pitchFamily="34" charset="0"/>
              <a:ea typeface="ＭＳ Ｐゴシック"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05600" y="936172"/>
            <a:ext cx="2155371" cy="14369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09417" y="2543126"/>
            <a:ext cx="2151554" cy="16631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09417" y="4376301"/>
            <a:ext cx="2163076" cy="1436670"/>
          </a:xfrm>
          <a:prstGeom prst="rect">
            <a:avLst/>
          </a:prstGeom>
        </p:spPr>
      </p:pic>
    </p:spTree>
    <p:extLst>
      <p:ext uri="{BB962C8B-B14F-4D97-AF65-F5344CB8AC3E}">
        <p14:creationId xmlns:p14="http://schemas.microsoft.com/office/powerpoint/2010/main" val="22303863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ctr" defTabSz="914400" eaLnBrk="0" fontAlgn="base" hangingPunct="0">
              <a:spcBef>
                <a:spcPct val="0"/>
              </a:spcBef>
              <a:spcAft>
                <a:spcPct val="0"/>
              </a:spcAft>
            </a:pPr>
            <a:r>
              <a:rPr lang="en-GB" sz="3600" b="1" kern="0" dirty="0" smtClean="0">
                <a:solidFill>
                  <a:srgbClr val="147484"/>
                </a:solidFill>
                <a:effectLst>
                  <a:outerShdw blurRad="38100" dist="38100" dir="2700000" algn="tl">
                    <a:srgbClr val="000000">
                      <a:alpha val="43137"/>
                    </a:srgbClr>
                  </a:outerShdw>
                </a:effectLst>
                <a:latin typeface="Arial" panose="020B0604020202020204" pitchFamily="34" charset="0"/>
                <a:ea typeface="ＭＳ Ｐゴシック" pitchFamily="34" charset="-128"/>
              </a:rPr>
              <a:t> </a:t>
            </a:r>
            <a:r>
              <a:rPr lang="en-GB" sz="3600" b="1" kern="0" dirty="0" smtClean="0">
                <a:solidFill>
                  <a:srgbClr val="008080"/>
                </a:solidFill>
                <a:latin typeface="Arial" panose="020B0604020202020204" pitchFamily="34" charset="0"/>
                <a:ea typeface="ＭＳ Ｐゴシック" pitchFamily="34" charset="-128"/>
              </a:rPr>
              <a:t>What We Do</a:t>
            </a:r>
            <a:endParaRPr lang="en-GB" sz="3600" dirty="0">
              <a:solidFill>
                <a:srgbClr val="008080"/>
              </a:solidFill>
              <a:latin typeface="Arial" panose="020B0604020202020204" pitchFamily="34" charset="0"/>
              <a:ea typeface="ＭＳ Ｐゴシック" pitchFamily="34" charset="-128"/>
            </a:endParaRPr>
          </a:p>
        </p:txBody>
      </p:sp>
      <p:sp>
        <p:nvSpPr>
          <p:cNvPr id="3" name="Rectangle 2"/>
          <p:cNvSpPr/>
          <p:nvPr/>
        </p:nvSpPr>
        <p:spPr>
          <a:xfrm>
            <a:off x="0" y="796980"/>
            <a:ext cx="7086600" cy="5386090"/>
          </a:xfrm>
          <a:prstGeom prst="rect">
            <a:avLst/>
          </a:prstGeom>
        </p:spPr>
        <p:txBody>
          <a:bodyPr wrap="square">
            <a:spAutoFit/>
          </a:bodyPr>
          <a:lstStyle/>
          <a:p>
            <a:pPr marL="719138" lvl="1" indent="-360363" defTabSz="914400" fontAlgn="base">
              <a:spcBef>
                <a:spcPts val="600"/>
              </a:spcBef>
              <a:spcAft>
                <a:spcPts val="600"/>
              </a:spcAft>
              <a:buFontTx/>
              <a:buChar char="•"/>
            </a:pPr>
            <a:r>
              <a:rPr lang="en-US" sz="2400" b="1" dirty="0" smtClean="0">
                <a:solidFill>
                  <a:srgbClr val="000000"/>
                </a:solidFill>
                <a:latin typeface="Arial" panose="020B0604020202020204" pitchFamily="34" charset="0"/>
                <a:ea typeface="ＭＳ Ｐゴシック" pitchFamily="34" charset="-128"/>
              </a:rPr>
              <a:t>Research </a:t>
            </a:r>
            <a:r>
              <a:rPr lang="en-US" sz="2400" b="1" dirty="0">
                <a:solidFill>
                  <a:srgbClr val="000000"/>
                </a:solidFill>
                <a:latin typeface="Arial" panose="020B0604020202020204" pitchFamily="34" charset="0"/>
                <a:ea typeface="ＭＳ Ｐゴシック" pitchFamily="34" charset="-128"/>
              </a:rPr>
              <a:t>and development </a:t>
            </a:r>
            <a:r>
              <a:rPr lang="en-US" sz="2400" b="1" dirty="0" smtClean="0">
                <a:solidFill>
                  <a:srgbClr val="000000"/>
                </a:solidFill>
                <a:latin typeface="Arial" panose="020B0604020202020204" pitchFamily="34" charset="0"/>
                <a:ea typeface="ＭＳ Ｐゴシック" pitchFamily="34" charset="-128"/>
              </a:rPr>
              <a:t>– </a:t>
            </a:r>
            <a:r>
              <a:rPr lang="en-US" sz="2400" dirty="0" smtClean="0">
                <a:solidFill>
                  <a:srgbClr val="000000"/>
                </a:solidFill>
                <a:latin typeface="Arial" panose="020B0604020202020204" pitchFamily="34" charset="0"/>
                <a:ea typeface="ＭＳ Ｐゴシック" pitchFamily="34" charset="-128"/>
              </a:rPr>
              <a:t>63 DAERA E&amp;I </a:t>
            </a:r>
            <a:r>
              <a:rPr lang="en-US" sz="2400" dirty="0">
                <a:solidFill>
                  <a:srgbClr val="000000"/>
                </a:solidFill>
                <a:latin typeface="Arial" panose="020B0604020202020204" pitchFamily="34" charset="0"/>
                <a:ea typeface="ＭＳ Ｐゴシック" pitchFamily="34" charset="-128"/>
              </a:rPr>
              <a:t>projects </a:t>
            </a:r>
            <a:r>
              <a:rPr lang="en-US" sz="2400" dirty="0" smtClean="0">
                <a:solidFill>
                  <a:srgbClr val="000000"/>
                </a:solidFill>
                <a:latin typeface="Arial" panose="020B0604020202020204" pitchFamily="34" charset="0"/>
                <a:ea typeface="ＭＳ Ｐゴシック" pitchFamily="34" charset="-128"/>
              </a:rPr>
              <a:t>(</a:t>
            </a:r>
            <a:r>
              <a:rPr lang="en-US" sz="2400" dirty="0">
                <a:solidFill>
                  <a:srgbClr val="000000"/>
                </a:solidFill>
                <a:latin typeface="Arial" panose="020B0604020202020204" pitchFamily="34" charset="0"/>
                <a:ea typeface="ＭＳ Ｐゴシック" pitchFamily="34" charset="-128"/>
              </a:rPr>
              <a:t>with industry co-funding)</a:t>
            </a:r>
            <a:endParaRPr lang="en-US" sz="2400" b="1" dirty="0">
              <a:solidFill>
                <a:srgbClr val="000000"/>
              </a:solidFill>
              <a:latin typeface="Arial" panose="020B0604020202020204" pitchFamily="34" charset="0"/>
              <a:ea typeface="ＭＳ Ｐゴシック" pitchFamily="34" charset="-128"/>
            </a:endParaRPr>
          </a:p>
          <a:p>
            <a:pPr marL="1524000" lvl="4" indent="-152400" defTabSz="914400" fontAlgn="base">
              <a:spcBef>
                <a:spcPts val="600"/>
              </a:spcBef>
              <a:spcAft>
                <a:spcPts val="600"/>
              </a:spcAft>
              <a:buClr>
                <a:srgbClr val="009999"/>
              </a:buClr>
              <a:tabLst>
                <a:tab pos="1252538" algn="l"/>
              </a:tabLst>
            </a:pPr>
            <a:r>
              <a:rPr lang="en-US" sz="2200" dirty="0" smtClean="0">
                <a:solidFill>
                  <a:srgbClr val="000000"/>
                </a:solidFill>
                <a:latin typeface="Arial" panose="020B0604020202020204" pitchFamily="34" charset="0"/>
                <a:ea typeface="ＭＳ Ｐゴシック" pitchFamily="34" charset="-128"/>
              </a:rPr>
              <a:t>- </a:t>
            </a:r>
            <a:r>
              <a:rPr lang="en-GB" sz="2200" dirty="0">
                <a:solidFill>
                  <a:srgbClr val="000000"/>
                </a:solidFill>
                <a:latin typeface="Arial" panose="020B0604020202020204" pitchFamily="34" charset="0"/>
                <a:ea typeface="ＭＳ Ｐゴシック" pitchFamily="34" charset="-128"/>
              </a:rPr>
              <a:t>Improve industry competitiveness </a:t>
            </a:r>
            <a:r>
              <a:rPr lang="en-GB" sz="2200" dirty="0" smtClean="0">
                <a:solidFill>
                  <a:srgbClr val="000000"/>
                </a:solidFill>
                <a:latin typeface="Arial" panose="020B0604020202020204" pitchFamily="34" charset="0"/>
                <a:ea typeface="ＭＳ Ｐゴシック" pitchFamily="34" charset="-128"/>
              </a:rPr>
              <a:t>and </a:t>
            </a:r>
            <a:r>
              <a:rPr lang="en-GB" sz="2200" dirty="0">
                <a:solidFill>
                  <a:srgbClr val="000000"/>
                </a:solidFill>
                <a:latin typeface="Arial" panose="020B0604020202020204" pitchFamily="34" charset="0"/>
                <a:ea typeface="ＭＳ Ｐゴシック" pitchFamily="34" charset="-128"/>
              </a:rPr>
              <a:t>stimulate innovation</a:t>
            </a:r>
          </a:p>
          <a:p>
            <a:pPr marL="1524000" lvl="4" indent="-152400" defTabSz="914400" fontAlgn="base">
              <a:spcBef>
                <a:spcPts val="600"/>
              </a:spcBef>
              <a:spcAft>
                <a:spcPts val="600"/>
              </a:spcAft>
              <a:buClr>
                <a:srgbClr val="009999"/>
              </a:buClr>
              <a:tabLst>
                <a:tab pos="1252538" algn="l"/>
              </a:tabLst>
            </a:pPr>
            <a:r>
              <a:rPr lang="en-GB" sz="2200" dirty="0" smtClean="0">
                <a:solidFill>
                  <a:srgbClr val="000000"/>
                </a:solidFill>
                <a:latin typeface="Arial" panose="020B0604020202020204" pitchFamily="34" charset="0"/>
                <a:ea typeface="ＭＳ Ｐゴシック" pitchFamily="34" charset="-128"/>
              </a:rPr>
              <a:t>- </a:t>
            </a:r>
            <a:r>
              <a:rPr lang="en-GB" sz="2200" dirty="0">
                <a:solidFill>
                  <a:srgbClr val="000000"/>
                </a:solidFill>
                <a:latin typeface="Arial" panose="020B0604020202020204" pitchFamily="34" charset="0"/>
                <a:ea typeface="ＭＳ Ｐゴシック" pitchFamily="34" charset="-128"/>
              </a:rPr>
              <a:t>Address policy and industry knowledge gaps   </a:t>
            </a:r>
          </a:p>
          <a:p>
            <a:pPr marL="3070225" lvl="4" indent="-1698625" defTabSz="914400" fontAlgn="base">
              <a:spcBef>
                <a:spcPts val="600"/>
              </a:spcBef>
              <a:spcAft>
                <a:spcPts val="600"/>
              </a:spcAft>
              <a:buClr>
                <a:srgbClr val="009999"/>
              </a:buClr>
              <a:tabLst>
                <a:tab pos="1252538" algn="l"/>
              </a:tabLst>
            </a:pPr>
            <a:r>
              <a:rPr lang="en-GB" sz="2200" dirty="0" smtClean="0">
                <a:solidFill>
                  <a:srgbClr val="000000"/>
                </a:solidFill>
                <a:latin typeface="Arial" panose="020B0604020202020204" pitchFamily="34" charset="0"/>
                <a:ea typeface="ＭＳ Ｐゴシック" pitchFamily="34" charset="-128"/>
              </a:rPr>
              <a:t>- </a:t>
            </a:r>
            <a:r>
              <a:rPr lang="en-GB" sz="2200" dirty="0">
                <a:solidFill>
                  <a:srgbClr val="000000"/>
                </a:solidFill>
                <a:latin typeface="Arial" panose="020B0604020202020204" pitchFamily="34" charset="0"/>
                <a:ea typeface="ＭＳ Ｐゴシック" pitchFamily="34" charset="-128"/>
              </a:rPr>
              <a:t>Inform policy development</a:t>
            </a:r>
          </a:p>
          <a:p>
            <a:pPr marL="719138" lvl="1" indent="-360363" defTabSz="914400" fontAlgn="base">
              <a:spcBef>
                <a:spcPts val="600"/>
              </a:spcBef>
              <a:spcAft>
                <a:spcPts val="600"/>
              </a:spcAft>
              <a:buClr>
                <a:srgbClr val="009999"/>
              </a:buClr>
            </a:pPr>
            <a:endParaRPr lang="en-US" sz="1000" dirty="0">
              <a:solidFill>
                <a:srgbClr val="000000"/>
              </a:solidFill>
              <a:latin typeface="Arial" panose="020B0604020202020204" pitchFamily="34" charset="0"/>
              <a:ea typeface="ＭＳ Ｐゴシック" pitchFamily="34" charset="-128"/>
            </a:endParaRPr>
          </a:p>
          <a:p>
            <a:pPr marL="719138" lvl="1" indent="-360363" defTabSz="914400" fontAlgn="base">
              <a:spcBef>
                <a:spcPts val="600"/>
              </a:spcBef>
              <a:spcAft>
                <a:spcPts val="600"/>
              </a:spcAft>
              <a:buFontTx/>
              <a:buChar char="•"/>
            </a:pPr>
            <a:r>
              <a:rPr lang="en-US" sz="2400" b="1" dirty="0" smtClean="0">
                <a:solidFill>
                  <a:srgbClr val="000000"/>
                </a:solidFill>
                <a:latin typeface="Arial" panose="020B0604020202020204" pitchFamily="34" charset="0"/>
                <a:ea typeface="ＭＳ Ｐゴシック" pitchFamily="34" charset="-128"/>
              </a:rPr>
              <a:t>Specialist </a:t>
            </a:r>
            <a:r>
              <a:rPr lang="en-US" sz="2400" b="1" dirty="0">
                <a:solidFill>
                  <a:srgbClr val="000000"/>
                </a:solidFill>
                <a:latin typeface="Arial" panose="020B0604020202020204" pitchFamily="34" charset="0"/>
                <a:ea typeface="ＭＳ Ｐゴシック" pitchFamily="34" charset="-128"/>
              </a:rPr>
              <a:t>advice and emergency response.</a:t>
            </a:r>
          </a:p>
          <a:p>
            <a:pPr marL="719138" lvl="1" indent="-360363" defTabSz="914400" fontAlgn="base">
              <a:spcBef>
                <a:spcPts val="600"/>
              </a:spcBef>
              <a:spcAft>
                <a:spcPts val="600"/>
              </a:spcAft>
              <a:buFontTx/>
              <a:buChar char="•"/>
            </a:pPr>
            <a:endParaRPr lang="en-US" sz="1000" dirty="0">
              <a:solidFill>
                <a:srgbClr val="000000"/>
              </a:solidFill>
              <a:latin typeface="Arial" panose="020B0604020202020204" pitchFamily="34" charset="0"/>
              <a:ea typeface="ＭＳ Ｐゴシック" pitchFamily="34" charset="-128"/>
            </a:endParaRPr>
          </a:p>
          <a:p>
            <a:pPr marL="719138" lvl="1" indent="-360363" defTabSz="914400" fontAlgn="base">
              <a:spcBef>
                <a:spcPts val="600"/>
              </a:spcBef>
              <a:spcAft>
                <a:spcPts val="600"/>
              </a:spcAft>
              <a:buFontTx/>
              <a:buChar char="•"/>
            </a:pPr>
            <a:r>
              <a:rPr lang="en-US" sz="2400" b="1" dirty="0" smtClean="0">
                <a:solidFill>
                  <a:srgbClr val="000000"/>
                </a:solidFill>
                <a:latin typeface="Arial" panose="020B0604020202020204" pitchFamily="34" charset="0"/>
                <a:ea typeface="ＭＳ Ｐゴシック" pitchFamily="34" charset="-128"/>
              </a:rPr>
              <a:t>Communicate </a:t>
            </a:r>
            <a:r>
              <a:rPr lang="en-US" sz="2400" b="1" dirty="0">
                <a:solidFill>
                  <a:srgbClr val="000000"/>
                </a:solidFill>
                <a:latin typeface="Arial" panose="020B0604020202020204" pitchFamily="34" charset="0"/>
                <a:ea typeface="ＭＳ Ｐゴシック" pitchFamily="34" charset="-128"/>
              </a:rPr>
              <a:t>results and achieve local </a:t>
            </a:r>
            <a:r>
              <a:rPr lang="en-US" sz="2400" b="1" dirty="0" smtClean="0">
                <a:solidFill>
                  <a:srgbClr val="000000"/>
                </a:solidFill>
                <a:latin typeface="Arial" panose="020B0604020202020204" pitchFamily="34" charset="0"/>
                <a:ea typeface="ＭＳ Ｐゴシック" pitchFamily="34" charset="-128"/>
              </a:rPr>
              <a:t>industry impact</a:t>
            </a:r>
            <a:endParaRPr lang="en-US" sz="2400" b="1" dirty="0">
              <a:solidFill>
                <a:srgbClr val="000000"/>
              </a:solidFill>
              <a:latin typeface="Arial" panose="020B0604020202020204" pitchFamily="34" charset="0"/>
              <a:ea typeface="ＭＳ Ｐゴシック"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11011" y="1415142"/>
            <a:ext cx="2080138" cy="16110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9984" y="3307505"/>
            <a:ext cx="2091165" cy="1602321"/>
          </a:xfrm>
          <a:prstGeom prst="rect">
            <a:avLst/>
          </a:prstGeom>
        </p:spPr>
      </p:pic>
    </p:spTree>
    <p:extLst>
      <p:ext uri="{BB962C8B-B14F-4D97-AF65-F5344CB8AC3E}">
        <p14:creationId xmlns:p14="http://schemas.microsoft.com/office/powerpoint/2010/main" val="212963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96948"/>
            <a:ext cx="9143999" cy="5238357"/>
          </a:xfrm>
          <a:prstGeom prst="rect">
            <a:avLst/>
          </a:prstGeom>
        </p:spPr>
        <p:txBody>
          <a:bodyPr wrap="square">
            <a:spAutoFit/>
          </a:bodyPr>
          <a:lstStyle/>
          <a:p>
            <a:pPr defTabSz="914400" fontAlgn="base">
              <a:lnSpc>
                <a:spcPct val="90000"/>
              </a:lnSpc>
              <a:spcBef>
                <a:spcPct val="20000"/>
              </a:spcBef>
              <a:spcAft>
                <a:spcPct val="0"/>
              </a:spcAft>
            </a:pPr>
            <a:r>
              <a:rPr lang="en-GB" sz="2000" b="1" dirty="0" smtClean="0">
                <a:solidFill>
                  <a:srgbClr val="17899B"/>
                </a:solidFill>
                <a:effectLst>
                  <a:outerShdw blurRad="38100" dist="38100" dir="2700000" algn="tl">
                    <a:srgbClr val="000000">
                      <a:alpha val="43137"/>
                    </a:srgbClr>
                  </a:outerShdw>
                </a:effectLst>
                <a:latin typeface="Arial" panose="020B0604020202020204" pitchFamily="34" charset="0"/>
                <a:ea typeface="ＭＳ Ｐゴシック" pitchFamily="34" charset="-128"/>
              </a:rPr>
              <a:t> </a:t>
            </a:r>
            <a:endParaRPr lang="en-GB" sz="2000" b="1" dirty="0">
              <a:solidFill>
                <a:srgbClr val="17899B"/>
              </a:solidFill>
              <a:effectLst>
                <a:outerShdw blurRad="38100" dist="38100" dir="2700000" algn="tl">
                  <a:srgbClr val="000000">
                    <a:alpha val="43137"/>
                  </a:srgbClr>
                </a:outerShdw>
              </a:effectLst>
              <a:latin typeface="Arial" panose="020B0604020202020204" pitchFamily="34" charset="0"/>
              <a:ea typeface="ＭＳ Ｐゴシック" pitchFamily="34" charset="-128"/>
            </a:endParaRPr>
          </a:p>
          <a:p>
            <a:pPr lvl="1" defTabSz="914400" fontAlgn="base">
              <a:lnSpc>
                <a:spcPct val="90000"/>
              </a:lnSpc>
              <a:spcBef>
                <a:spcPct val="20000"/>
              </a:spcBef>
              <a:spcAft>
                <a:spcPct val="0"/>
              </a:spcAft>
            </a:pPr>
            <a:endParaRPr lang="en-GB" sz="2000" b="1" dirty="0">
              <a:solidFill>
                <a:srgbClr val="17899B"/>
              </a:solidFill>
              <a:effectLst>
                <a:outerShdw blurRad="38100" dist="38100" dir="2700000" algn="tl">
                  <a:srgbClr val="000000">
                    <a:alpha val="43137"/>
                  </a:srgbClr>
                </a:outerShdw>
              </a:effectLst>
              <a:latin typeface="Arial" panose="020B0604020202020204" pitchFamily="34" charset="0"/>
              <a:ea typeface="ＭＳ Ｐゴシック" pitchFamily="34" charset="-128"/>
            </a:endParaRPr>
          </a:p>
          <a:p>
            <a:pPr lvl="1" defTabSz="914400" fontAlgn="base">
              <a:lnSpc>
                <a:spcPct val="90000"/>
              </a:lnSpc>
              <a:spcBef>
                <a:spcPct val="20000"/>
              </a:spcBef>
              <a:spcAft>
                <a:spcPct val="0"/>
              </a:spcAft>
              <a:buFontTx/>
              <a:buChar char="•"/>
            </a:pPr>
            <a:r>
              <a:rPr lang="en-US" sz="2000" b="1" dirty="0" smtClean="0">
                <a:solidFill>
                  <a:srgbClr val="000000"/>
                </a:solidFill>
                <a:latin typeface="Arial" panose="020B0604020202020204" pitchFamily="34" charset="0"/>
                <a:ea typeface="ＭＳ Ｐゴシック" pitchFamily="34" charset="-128"/>
              </a:rPr>
              <a:t>  </a:t>
            </a:r>
            <a:r>
              <a:rPr lang="en-US" sz="2000" dirty="0" smtClean="0">
                <a:solidFill>
                  <a:srgbClr val="000000"/>
                </a:solidFill>
                <a:latin typeface="Arial" panose="020B0604020202020204" pitchFamily="34" charset="0"/>
                <a:ea typeface="ＭＳ Ｐゴシック" pitchFamily="34" charset="-128"/>
                <a:cs typeface="Arial" pitchFamily="34" charset="0"/>
              </a:rPr>
              <a:t>AFBI</a:t>
            </a:r>
            <a:r>
              <a:rPr lang="en-US" sz="2000" b="1" dirty="0" smtClean="0">
                <a:solidFill>
                  <a:srgbClr val="000000"/>
                </a:solidFill>
                <a:latin typeface="Arial" panose="020B0604020202020204" pitchFamily="34" charset="0"/>
                <a:ea typeface="ＭＳ Ｐゴシック" pitchFamily="34" charset="-128"/>
              </a:rPr>
              <a:t> </a:t>
            </a:r>
            <a:r>
              <a:rPr lang="en-US" sz="2000" dirty="0" smtClean="0">
                <a:solidFill>
                  <a:srgbClr val="000000"/>
                </a:solidFill>
                <a:latin typeface="Arial" panose="020B0604020202020204" pitchFamily="34" charset="0"/>
                <a:ea typeface="ＭＳ Ｐゴシック" pitchFamily="34" charset="-128"/>
              </a:rPr>
              <a:t>undertakes all of the statutory chemical contaminant testing of </a:t>
            </a:r>
          </a:p>
          <a:p>
            <a:pPr lvl="1"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feedstuffs and food in Northern Ireland on behalf of DAERA, FSA </a:t>
            </a:r>
          </a:p>
          <a:p>
            <a:pPr lvl="1"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and the Chemical Regulations Directorate.</a:t>
            </a:r>
          </a:p>
          <a:p>
            <a:pPr lvl="1" defTabSz="914400" fontAlgn="base">
              <a:lnSpc>
                <a:spcPct val="90000"/>
              </a:lnSpc>
              <a:spcBef>
                <a:spcPct val="20000"/>
              </a:spcBef>
              <a:spcAft>
                <a:spcPct val="0"/>
              </a:spcAft>
              <a:buFontTx/>
              <a:buChar char="•"/>
            </a:pPr>
            <a:endParaRPr lang="en-US" sz="2000" dirty="0" smtClean="0">
              <a:solidFill>
                <a:srgbClr val="000000"/>
              </a:solidFill>
              <a:latin typeface="Arial" panose="020B0604020202020204" pitchFamily="34" charset="0"/>
              <a:ea typeface="ＭＳ Ｐゴシック" pitchFamily="34" charset="-128"/>
            </a:endParaRPr>
          </a:p>
          <a:p>
            <a:pPr lvl="1" defTabSz="914400" fontAlgn="base">
              <a:lnSpc>
                <a:spcPct val="90000"/>
              </a:lnSpc>
              <a:spcBef>
                <a:spcPct val="20000"/>
              </a:spcBef>
              <a:spcAft>
                <a:spcPct val="0"/>
              </a:spcAft>
              <a:buFontTx/>
              <a:buChar char="•"/>
            </a:pPr>
            <a:r>
              <a:rPr lang="en-US" sz="2000" dirty="0" smtClean="0">
                <a:solidFill>
                  <a:srgbClr val="000000"/>
                </a:solidFill>
                <a:latin typeface="Arial" panose="020B0604020202020204" pitchFamily="34" charset="0"/>
                <a:ea typeface="ＭＳ Ｐゴシック" pitchFamily="34" charset="-128"/>
              </a:rPr>
              <a:t>  Tests include: Veterinary drug residues; pesticides; marine </a:t>
            </a:r>
            <a:r>
              <a:rPr lang="en-US" sz="2000" dirty="0" err="1" smtClean="0">
                <a:solidFill>
                  <a:srgbClr val="000000"/>
                </a:solidFill>
                <a:latin typeface="Arial" panose="020B0604020202020204" pitchFamily="34" charset="0"/>
                <a:ea typeface="ＭＳ Ｐゴシック" pitchFamily="34" charset="-128"/>
              </a:rPr>
              <a:t>biotoxins</a:t>
            </a:r>
            <a:r>
              <a:rPr lang="en-US" sz="2000" dirty="0" smtClean="0">
                <a:solidFill>
                  <a:srgbClr val="000000"/>
                </a:solidFill>
                <a:latin typeface="Arial" panose="020B0604020202020204" pitchFamily="34" charset="0"/>
                <a:ea typeface="ＭＳ Ｐゴシック" pitchFamily="34" charset="-128"/>
              </a:rPr>
              <a:t>;</a:t>
            </a:r>
          </a:p>
          <a:p>
            <a:pPr lvl="1"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heavy metals; and </a:t>
            </a:r>
            <a:r>
              <a:rPr lang="en-US" sz="2000" dirty="0" err="1" smtClean="0">
                <a:solidFill>
                  <a:srgbClr val="000000"/>
                </a:solidFill>
                <a:latin typeface="Arial" panose="020B0604020202020204" pitchFamily="34" charset="0"/>
                <a:ea typeface="ＭＳ Ｐゴシック" pitchFamily="34" charset="-128"/>
              </a:rPr>
              <a:t>mycotoxins</a:t>
            </a:r>
            <a:r>
              <a:rPr lang="en-US" sz="2000" dirty="0" smtClean="0">
                <a:solidFill>
                  <a:srgbClr val="000000"/>
                </a:solidFill>
                <a:latin typeface="Arial" panose="020B0604020202020204" pitchFamily="34" charset="0"/>
                <a:ea typeface="ＭＳ Ｐゴシック" pitchFamily="34" charset="-128"/>
              </a:rPr>
              <a:t>.</a:t>
            </a:r>
          </a:p>
          <a:p>
            <a:pPr lvl="1" defTabSz="914400" fontAlgn="base">
              <a:lnSpc>
                <a:spcPct val="90000"/>
              </a:lnSpc>
              <a:spcBef>
                <a:spcPct val="20000"/>
              </a:spcBef>
              <a:spcAft>
                <a:spcPct val="0"/>
              </a:spcAft>
              <a:buFontTx/>
              <a:buChar char="•"/>
            </a:pPr>
            <a:endParaRPr lang="en-US" sz="2000" dirty="0" smtClean="0">
              <a:solidFill>
                <a:srgbClr val="000000"/>
              </a:solidFill>
              <a:latin typeface="Arial" panose="020B0604020202020204" pitchFamily="34" charset="0"/>
              <a:ea typeface="ＭＳ Ｐゴシック" pitchFamily="34" charset="-128"/>
            </a:endParaRPr>
          </a:p>
          <a:p>
            <a:pPr lvl="1" defTabSz="914400" fontAlgn="base">
              <a:lnSpc>
                <a:spcPct val="90000"/>
              </a:lnSpc>
              <a:spcBef>
                <a:spcPct val="20000"/>
              </a:spcBef>
              <a:spcAft>
                <a:spcPct val="0"/>
              </a:spcAft>
              <a:buFontTx/>
              <a:buChar char="•"/>
            </a:pPr>
            <a:r>
              <a:rPr lang="en-US" sz="2000" dirty="0" smtClean="0">
                <a:solidFill>
                  <a:srgbClr val="000000"/>
                </a:solidFill>
                <a:latin typeface="Arial" panose="020B0604020202020204" pitchFamily="34" charset="0"/>
                <a:ea typeface="ＭＳ Ｐゴシック" pitchFamily="34" charset="-128"/>
              </a:rPr>
              <a:t>  Testing is undertaken on animal feedstuffs, cattle, sheep, pigs, poultry, </a:t>
            </a:r>
          </a:p>
          <a:p>
            <a:pPr lvl="1" defTabSz="914400" fontAlgn="base">
              <a:lnSpc>
                <a:spcPct val="90000"/>
              </a:lnSpc>
              <a:spcBef>
                <a:spcPct val="20000"/>
              </a:spcBef>
              <a:spcAft>
                <a:spcPct val="0"/>
              </a:spcAft>
            </a:pPr>
            <a:r>
              <a:rPr lang="en-US" sz="2000" dirty="0" smtClean="0">
                <a:solidFill>
                  <a:srgbClr val="000000"/>
                </a:solidFill>
                <a:latin typeface="Arial" panose="020B0604020202020204" pitchFamily="34" charset="0"/>
                <a:ea typeface="ＭＳ Ｐゴシック" pitchFamily="34" charset="-128"/>
              </a:rPr>
              <a:t>    eggs, milk, fish and shell fish.</a:t>
            </a:r>
          </a:p>
          <a:p>
            <a:pPr lvl="1" defTabSz="914400" fontAlgn="base">
              <a:lnSpc>
                <a:spcPct val="90000"/>
              </a:lnSpc>
              <a:spcBef>
                <a:spcPct val="20000"/>
              </a:spcBef>
              <a:spcAft>
                <a:spcPct val="0"/>
              </a:spcAft>
              <a:buFontTx/>
              <a:buChar char="•"/>
            </a:pPr>
            <a:endParaRPr lang="en-US" sz="2000" dirty="0" smtClean="0">
              <a:solidFill>
                <a:srgbClr val="000000"/>
              </a:solidFill>
              <a:latin typeface="Arial" panose="020B0604020202020204" pitchFamily="34" charset="0"/>
              <a:ea typeface="ＭＳ Ｐゴシック" pitchFamily="34" charset="-128"/>
            </a:endParaRPr>
          </a:p>
          <a:p>
            <a:pPr marL="719138" lvl="1" indent="-261938" defTabSz="914400" fontAlgn="base">
              <a:lnSpc>
                <a:spcPct val="90000"/>
              </a:lnSpc>
              <a:spcBef>
                <a:spcPct val="20000"/>
              </a:spcBef>
              <a:spcAft>
                <a:spcPct val="0"/>
              </a:spcAft>
              <a:buFontTx/>
              <a:buChar char="•"/>
            </a:pPr>
            <a:r>
              <a:rPr lang="en-US" sz="2000" dirty="0" smtClean="0">
                <a:solidFill>
                  <a:srgbClr val="000000"/>
                </a:solidFill>
                <a:latin typeface="Arial" panose="020B0604020202020204" pitchFamily="34" charset="0"/>
                <a:ea typeface="ＭＳ Ｐゴシック" pitchFamily="34" charset="-128"/>
              </a:rPr>
              <a:t>AFBI’s test methods are internationally accredited using state-of-the-art equipment, supported by ongoing research and development</a:t>
            </a:r>
            <a:r>
              <a:rPr lang="en-US" sz="2400" dirty="0" smtClean="0">
                <a:solidFill>
                  <a:srgbClr val="000000"/>
                </a:solidFill>
                <a:latin typeface="Arial" panose="020B0604020202020204" pitchFamily="34" charset="0"/>
                <a:ea typeface="ＭＳ Ｐゴシック" pitchFamily="34" charset="-128"/>
              </a:rPr>
              <a:t>.</a:t>
            </a:r>
          </a:p>
          <a:p>
            <a:pPr lvl="1" defTabSz="914400" fontAlgn="base">
              <a:lnSpc>
                <a:spcPct val="90000"/>
              </a:lnSpc>
              <a:spcBef>
                <a:spcPct val="20000"/>
              </a:spcBef>
              <a:spcAft>
                <a:spcPct val="0"/>
              </a:spcAft>
            </a:pPr>
            <a:r>
              <a:rPr lang="en-US" sz="1000" dirty="0" smtClean="0">
                <a:solidFill>
                  <a:srgbClr val="000000"/>
                </a:solidFill>
                <a:latin typeface="Arial" panose="020B0604020202020204" pitchFamily="34" charset="0"/>
                <a:ea typeface="ＭＳ Ｐゴシック" pitchFamily="34" charset="-128"/>
              </a:rPr>
              <a:t> </a:t>
            </a:r>
          </a:p>
          <a:p>
            <a:pPr lvl="1" defTabSz="914400" fontAlgn="base">
              <a:lnSpc>
                <a:spcPct val="90000"/>
              </a:lnSpc>
              <a:spcBef>
                <a:spcPct val="20000"/>
              </a:spcBef>
              <a:spcAft>
                <a:spcPct val="0"/>
              </a:spcAft>
            </a:pPr>
            <a:endParaRPr lang="en-US" b="1" dirty="0" smtClean="0">
              <a:solidFill>
                <a:srgbClr val="000000"/>
              </a:solidFill>
              <a:latin typeface="Arial" panose="020B0604020202020204" pitchFamily="34" charset="0"/>
              <a:ea typeface="ＭＳ Ｐゴシック" pitchFamily="34" charset="-128"/>
            </a:endParaRPr>
          </a:p>
        </p:txBody>
      </p:sp>
      <p:sp>
        <p:nvSpPr>
          <p:cNvPr id="3" name="Rectangle 2"/>
          <p:cNvSpPr/>
          <p:nvPr/>
        </p:nvSpPr>
        <p:spPr>
          <a:xfrm>
            <a:off x="0" y="0"/>
            <a:ext cx="9144000" cy="646331"/>
          </a:xfrm>
          <a:prstGeom prst="rect">
            <a:avLst/>
          </a:prstGeom>
        </p:spPr>
        <p:txBody>
          <a:bodyPr wrap="square">
            <a:spAutoFit/>
          </a:bodyPr>
          <a:lstStyle/>
          <a:p>
            <a:pPr algn="ctr" defTabSz="914400" eaLnBrk="0" fontAlgn="base" hangingPunct="0">
              <a:spcBef>
                <a:spcPct val="0"/>
              </a:spcBef>
              <a:spcAft>
                <a:spcPct val="0"/>
              </a:spcAft>
            </a:pPr>
            <a:r>
              <a:rPr lang="en-GB" sz="3600" b="1" kern="0" dirty="0" smtClean="0">
                <a:solidFill>
                  <a:srgbClr val="147484"/>
                </a:solidFill>
                <a:effectLst>
                  <a:outerShdw blurRad="38100" dist="38100" dir="2700000" algn="tl">
                    <a:srgbClr val="000000">
                      <a:alpha val="43137"/>
                    </a:srgbClr>
                  </a:outerShdw>
                </a:effectLst>
                <a:latin typeface="Arial" panose="020B0604020202020204" pitchFamily="34" charset="0"/>
                <a:ea typeface="ＭＳ Ｐゴシック" pitchFamily="34" charset="-128"/>
              </a:rPr>
              <a:t> </a:t>
            </a:r>
            <a:r>
              <a:rPr lang="en-GB" sz="3600" b="1" kern="0" dirty="0" smtClean="0">
                <a:solidFill>
                  <a:srgbClr val="008080"/>
                </a:solidFill>
                <a:latin typeface="Arial" panose="020B0604020202020204" pitchFamily="34" charset="0"/>
                <a:ea typeface="ＭＳ Ｐゴシック" pitchFamily="34" charset="-128"/>
              </a:rPr>
              <a:t>AFBI Statutory Testing Programmes</a:t>
            </a:r>
            <a:endParaRPr lang="en-GB" sz="3600" dirty="0">
              <a:solidFill>
                <a:srgbClr val="008080"/>
              </a:solidFill>
              <a:latin typeface="Arial" panose="020B0604020202020204" pitchFamily="34" charset="0"/>
              <a:ea typeface="ＭＳ Ｐゴシック" pitchFamily="34" charset="-128"/>
            </a:endParaRPr>
          </a:p>
        </p:txBody>
      </p:sp>
      <p:pic>
        <p:nvPicPr>
          <p:cNvPr id="4" name="Picture 3"/>
          <p:cNvPicPr>
            <a:picLocks noChangeAspect="1" noChangeArrowheads="1"/>
          </p:cNvPicPr>
          <p:nvPr/>
        </p:nvPicPr>
        <p:blipFill>
          <a:blip r:embed="rId2"/>
          <a:srcRect/>
          <a:stretch>
            <a:fillRect/>
          </a:stretch>
        </p:blipFill>
        <p:spPr bwMode="auto">
          <a:xfrm>
            <a:off x="1" y="5247249"/>
            <a:ext cx="2011616" cy="1610751"/>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2500849" y="5247249"/>
            <a:ext cx="1443660" cy="1610751"/>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4300947" y="5247249"/>
            <a:ext cx="1803544" cy="1610751"/>
          </a:xfrm>
          <a:prstGeom prst="rect">
            <a:avLst/>
          </a:prstGeom>
          <a:noFill/>
          <a:ln w="9525">
            <a:noFill/>
            <a:miter lim="800000"/>
            <a:headEnd/>
            <a:tailEnd/>
          </a:ln>
        </p:spPr>
      </p:pic>
      <p:pic>
        <p:nvPicPr>
          <p:cNvPr id="7" name="Picture 6"/>
          <p:cNvPicPr>
            <a:picLocks noChangeAspect="1" noChangeArrowheads="1"/>
          </p:cNvPicPr>
          <p:nvPr/>
        </p:nvPicPr>
        <p:blipFill>
          <a:blip r:embed="rId5"/>
          <a:srcRect/>
          <a:stretch>
            <a:fillRect/>
          </a:stretch>
        </p:blipFill>
        <p:spPr bwMode="auto">
          <a:xfrm>
            <a:off x="6548303" y="5247249"/>
            <a:ext cx="2394359" cy="1610751"/>
          </a:xfrm>
          <a:prstGeom prst="rect">
            <a:avLst/>
          </a:prstGeom>
          <a:noFill/>
          <a:ln w="9525">
            <a:noFill/>
            <a:miter lim="800000"/>
            <a:headEnd/>
            <a:tailEnd/>
          </a:ln>
        </p:spPr>
      </p:pic>
    </p:spTree>
    <p:extLst>
      <p:ext uri="{BB962C8B-B14F-4D97-AF65-F5344CB8AC3E}">
        <p14:creationId xmlns:p14="http://schemas.microsoft.com/office/powerpoint/2010/main" val="22303863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l"/>
            <a:r>
              <a:rPr lang="en-GB" sz="3200" b="1" dirty="0" smtClean="0">
                <a:solidFill>
                  <a:srgbClr val="008080"/>
                </a:solidFill>
              </a:rPr>
              <a:t> AFBI Protects Northern Ireland Animal Health</a:t>
            </a:r>
            <a:endParaRPr lang="en-GB" sz="3200" b="1" dirty="0">
              <a:solidFill>
                <a:srgbClr val="008080"/>
              </a:solidFill>
            </a:endParaRPr>
          </a:p>
        </p:txBody>
      </p:sp>
      <p:sp>
        <p:nvSpPr>
          <p:cNvPr id="3" name="Content Placeholder 2"/>
          <p:cNvSpPr>
            <a:spLocks noGrp="1"/>
          </p:cNvSpPr>
          <p:nvPr>
            <p:ph idx="1"/>
          </p:nvPr>
        </p:nvSpPr>
        <p:spPr>
          <a:xfrm>
            <a:off x="395536" y="1052736"/>
            <a:ext cx="5256584" cy="5112568"/>
          </a:xfrm>
        </p:spPr>
        <p:txBody>
          <a:bodyPr/>
          <a:lstStyle/>
          <a:p>
            <a:endParaRPr lang="en-GB" sz="1600" dirty="0" smtClean="0"/>
          </a:p>
          <a:p>
            <a:r>
              <a:rPr lang="en-GB" sz="2000" b="1" dirty="0" smtClean="0"/>
              <a:t>Highly pathogenic avian influenza H5N8</a:t>
            </a:r>
          </a:p>
          <a:p>
            <a:pPr>
              <a:buNone/>
            </a:pPr>
            <a:r>
              <a:rPr lang="en-GB" sz="1800" dirty="0" smtClean="0"/>
              <a:t>     </a:t>
            </a:r>
            <a:r>
              <a:rPr lang="en-GB" sz="2000" dirty="0" smtClean="0"/>
              <a:t>Following a number of outbreaks in GB and Ireland, highly pathogenic H5N8 was detected in a mute swan in early February.  </a:t>
            </a:r>
          </a:p>
          <a:p>
            <a:endParaRPr lang="en-GB" sz="2000" b="1" dirty="0" smtClean="0"/>
          </a:p>
          <a:p>
            <a:endParaRPr lang="en-GB" sz="1000" b="1" dirty="0" smtClean="0"/>
          </a:p>
          <a:p>
            <a:r>
              <a:rPr lang="en-GB" sz="2000" b="1" dirty="0" smtClean="0"/>
              <a:t>Supporting BVD eradication in NI</a:t>
            </a:r>
          </a:p>
          <a:p>
            <a:pPr>
              <a:buNone/>
            </a:pPr>
            <a:r>
              <a:rPr lang="en-GB" sz="2000" dirty="0" smtClean="0"/>
              <a:t>     Following the introduction of the compulsory phase of the BVD eradication program in March 2016, AFBI tested &gt;370,000 ear tag tissue samples to April 2017. </a:t>
            </a:r>
          </a:p>
          <a:p>
            <a:pPr lvl="1">
              <a:buNone/>
            </a:pPr>
            <a:endParaRPr lang="en-GB" sz="1600" dirty="0" smtClean="0"/>
          </a:p>
          <a:p>
            <a:pPr>
              <a:buNone/>
            </a:pPr>
            <a:endParaRPr lang="en-GB" sz="1600" dirty="0"/>
          </a:p>
        </p:txBody>
      </p:sp>
      <p:pic>
        <p:nvPicPr>
          <p:cNvPr id="1026" name="Picture 2"/>
          <p:cNvPicPr>
            <a:picLocks noChangeAspect="1" noChangeArrowheads="1"/>
          </p:cNvPicPr>
          <p:nvPr/>
        </p:nvPicPr>
        <p:blipFill>
          <a:blip r:embed="rId3" cstate="print"/>
          <a:srcRect/>
          <a:stretch>
            <a:fillRect/>
          </a:stretch>
        </p:blipFill>
        <p:spPr bwMode="auto">
          <a:xfrm>
            <a:off x="5976379" y="3459155"/>
            <a:ext cx="2843361" cy="2128550"/>
          </a:xfrm>
          <a:prstGeom prst="rect">
            <a:avLst/>
          </a:prstGeom>
          <a:noFill/>
          <a:ln w="9525">
            <a:noFill/>
            <a:miter lim="800000"/>
            <a:headEnd/>
            <a:tailEnd/>
          </a:ln>
          <a:effec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79907" y="1357998"/>
            <a:ext cx="2839833" cy="18861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0"/>
            <a:ext cx="8640960" cy="1143000"/>
          </a:xfrm>
        </p:spPr>
        <p:txBody>
          <a:bodyPr/>
          <a:lstStyle/>
          <a:p>
            <a:r>
              <a:rPr lang="en-GB" sz="3600" b="1" dirty="0" smtClean="0">
                <a:solidFill>
                  <a:srgbClr val="008080"/>
                </a:solidFill>
              </a:rPr>
              <a:t>AFBI Protects NI </a:t>
            </a:r>
            <a:r>
              <a:rPr lang="en-GB" sz="3600" dirty="0" smtClean="0">
                <a:solidFill>
                  <a:srgbClr val="008080"/>
                </a:solidFill>
              </a:rPr>
              <a:t>P</a:t>
            </a:r>
            <a:r>
              <a:rPr lang="en-GB" sz="3600" b="1" dirty="0" smtClean="0">
                <a:solidFill>
                  <a:srgbClr val="008080"/>
                </a:solidFill>
              </a:rPr>
              <a:t>lant </a:t>
            </a:r>
            <a:r>
              <a:rPr lang="en-GB" sz="3600" dirty="0" smtClean="0">
                <a:solidFill>
                  <a:srgbClr val="008080"/>
                </a:solidFill>
              </a:rPr>
              <a:t>H</a:t>
            </a:r>
            <a:r>
              <a:rPr lang="en-GB" sz="3600" b="1" dirty="0" smtClean="0">
                <a:solidFill>
                  <a:srgbClr val="008080"/>
                </a:solidFill>
              </a:rPr>
              <a:t>ealth</a:t>
            </a:r>
            <a:endParaRPr lang="en-GB" sz="3600" b="1" dirty="0">
              <a:solidFill>
                <a:srgbClr val="008080"/>
              </a:solidFill>
            </a:endParaRPr>
          </a:p>
        </p:txBody>
      </p:sp>
      <p:pic>
        <p:nvPicPr>
          <p:cNvPr id="1026" name="Picture 2" descr="Northern Ireland Plant Health Risk Registe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4"/>
          <a:stretch/>
        </p:blipFill>
        <p:spPr bwMode="auto">
          <a:xfrm>
            <a:off x="5544472" y="3107823"/>
            <a:ext cx="3276000" cy="1497348"/>
          </a:xfrm>
          <a:prstGeom prst="rect">
            <a:avLst/>
          </a:prstGeom>
          <a:noFill/>
        </p:spPr>
      </p:pic>
      <p:sp>
        <p:nvSpPr>
          <p:cNvPr id="6" name="TextBox 5"/>
          <p:cNvSpPr txBox="1"/>
          <p:nvPr/>
        </p:nvSpPr>
        <p:spPr>
          <a:xfrm>
            <a:off x="251521" y="1124746"/>
            <a:ext cx="4810336" cy="1200329"/>
          </a:xfrm>
          <a:prstGeom prst="rect">
            <a:avLst/>
          </a:prstGeom>
          <a:noFill/>
        </p:spPr>
        <p:txBody>
          <a:bodyPr wrap="square" rtlCol="0">
            <a:spAutoFit/>
          </a:bodyPr>
          <a:lstStyle/>
          <a:p>
            <a:pPr defTabSz="914400" eaLnBrk="0" fontAlgn="base" hangingPunct="0">
              <a:spcBef>
                <a:spcPct val="0"/>
              </a:spcBef>
              <a:spcAft>
                <a:spcPct val="0"/>
              </a:spcAft>
            </a:pPr>
            <a:r>
              <a:rPr lang="en-GB" b="1" dirty="0" smtClean="0">
                <a:solidFill>
                  <a:srgbClr val="000000"/>
                </a:solidFill>
                <a:latin typeface="Arial" panose="020B0604020202020204" pitchFamily="34" charset="0"/>
                <a:ea typeface="ＭＳ Ｐゴシック" pitchFamily="1" charset="-128"/>
              </a:rPr>
              <a:t>AFBI</a:t>
            </a:r>
            <a:r>
              <a:rPr lang="en-GB" dirty="0" smtClean="0">
                <a:solidFill>
                  <a:srgbClr val="000000"/>
                </a:solidFill>
                <a:latin typeface="Arial" panose="020B0604020202020204" pitchFamily="34" charset="0"/>
                <a:ea typeface="ＭＳ Ｐゴシック" pitchFamily="1" charset="-128"/>
              </a:rPr>
              <a:t> carries out routine pest and pathogen diagnosis, provides advice and delivers an emergency response capability to DAERA (e.g. the ash dieback outbreak) </a:t>
            </a:r>
            <a:endParaRPr lang="en-GB" dirty="0">
              <a:solidFill>
                <a:srgbClr val="000000"/>
              </a:solidFill>
              <a:latin typeface="Arial" panose="020B0604020202020204" pitchFamily="34" charset="0"/>
              <a:ea typeface="ＭＳ Ｐゴシック" pitchFamily="1" charset="-128"/>
            </a:endParaRPr>
          </a:p>
        </p:txBody>
      </p:sp>
      <p:sp>
        <p:nvSpPr>
          <p:cNvPr id="7" name="TextBox 6"/>
          <p:cNvSpPr txBox="1"/>
          <p:nvPr/>
        </p:nvSpPr>
        <p:spPr>
          <a:xfrm>
            <a:off x="5464628" y="1124747"/>
            <a:ext cx="3427852" cy="1754326"/>
          </a:xfrm>
          <a:prstGeom prst="rect">
            <a:avLst/>
          </a:prstGeom>
          <a:noFill/>
        </p:spPr>
        <p:txBody>
          <a:bodyPr wrap="square" rtlCol="0">
            <a:spAutoFit/>
          </a:bodyPr>
          <a:lstStyle/>
          <a:p>
            <a:pPr defTabSz="914400" eaLnBrk="0" fontAlgn="base" hangingPunct="0">
              <a:spcBef>
                <a:spcPct val="0"/>
              </a:spcBef>
              <a:spcAft>
                <a:spcPct val="0"/>
              </a:spcAft>
            </a:pPr>
            <a:r>
              <a:rPr lang="en-GB" b="1" dirty="0" smtClean="0">
                <a:solidFill>
                  <a:srgbClr val="000000"/>
                </a:solidFill>
                <a:latin typeface="Arial" panose="020B0604020202020204" pitchFamily="34" charset="0"/>
                <a:ea typeface="ＭＳ Ｐゴシック" pitchFamily="1" charset="-128"/>
              </a:rPr>
              <a:t>AFBI </a:t>
            </a:r>
            <a:r>
              <a:rPr lang="en-GB" dirty="0" smtClean="0">
                <a:solidFill>
                  <a:srgbClr val="000000"/>
                </a:solidFill>
                <a:latin typeface="Arial" panose="020B0604020202020204" pitchFamily="34" charset="0"/>
                <a:ea typeface="ＭＳ Ｐゴシック" pitchFamily="1" charset="-128"/>
              </a:rPr>
              <a:t>scientists identify and prioritise new plant health threats. Currently over 950 insects, nematodes, bacteria, fungi and viruses are under review</a:t>
            </a:r>
            <a:endParaRPr lang="en-GB" dirty="0">
              <a:solidFill>
                <a:srgbClr val="000000"/>
              </a:solidFill>
              <a:latin typeface="Arial" panose="020B0604020202020204" pitchFamily="34" charset="0"/>
              <a:ea typeface="ＭＳ Ｐゴシック" pitchFamily="1" charset="-128"/>
            </a:endParaRPr>
          </a:p>
        </p:txBody>
      </p:sp>
      <p:graphicFrame>
        <p:nvGraphicFramePr>
          <p:cNvPr id="10" name="Table 9"/>
          <p:cNvGraphicFramePr>
            <a:graphicFrameLocks noGrp="1"/>
          </p:cNvGraphicFramePr>
          <p:nvPr>
            <p:extLst>
              <p:ext uri="{D42A27DB-BD31-4B8C-83A1-F6EECF244321}">
                <p14:modId xmlns:p14="http://schemas.microsoft.com/office/powerpoint/2010/main" val="290373222"/>
              </p:ext>
            </p:extLst>
          </p:nvPr>
        </p:nvGraphicFramePr>
        <p:xfrm>
          <a:off x="395537" y="2688771"/>
          <a:ext cx="4916692" cy="2829258"/>
        </p:xfrm>
        <a:graphic>
          <a:graphicData uri="http://schemas.openxmlformats.org/drawingml/2006/table">
            <a:tbl>
              <a:tblPr firstRow="1" bandRow="1">
                <a:tableStyleId>{5C22544A-7EE6-4342-B048-85BDC9FD1C3A}</a:tableStyleId>
              </a:tblPr>
              <a:tblGrid>
                <a:gridCol w="1207607"/>
                <a:gridCol w="987656"/>
                <a:gridCol w="2721429"/>
              </a:tblGrid>
              <a:tr h="665178">
                <a:tc>
                  <a:txBody>
                    <a:bodyPr/>
                    <a:lstStyle/>
                    <a:p>
                      <a:r>
                        <a:rPr lang="en-GB" sz="1500" dirty="0" smtClean="0">
                          <a:solidFill>
                            <a:schemeClr val="bg1"/>
                          </a:solidFill>
                          <a:latin typeface="Arial" panose="020B0604020202020204" pitchFamily="34" charset="0"/>
                        </a:rPr>
                        <a:t>Crop type</a:t>
                      </a:r>
                      <a:endParaRPr lang="en-GB" sz="1500" dirty="0">
                        <a:solidFill>
                          <a:schemeClr val="bg1"/>
                        </a:solidFill>
                        <a:latin typeface="Arial" panose="020B0604020202020204" pitchFamily="34" charset="0"/>
                      </a:endParaRPr>
                    </a:p>
                  </a:txBody>
                  <a:tcPr marT="60960" marB="60960">
                    <a:solidFill>
                      <a:schemeClr val="accent1">
                        <a:lumMod val="50000"/>
                      </a:schemeClr>
                    </a:solidFill>
                  </a:tcPr>
                </a:tc>
                <a:tc>
                  <a:txBody>
                    <a:bodyPr/>
                    <a:lstStyle/>
                    <a:p>
                      <a:r>
                        <a:rPr lang="en-GB" sz="1500" dirty="0" smtClean="0">
                          <a:solidFill>
                            <a:schemeClr val="bg1"/>
                          </a:solidFill>
                          <a:latin typeface="Arial" panose="020B0604020202020204" pitchFamily="34" charset="0"/>
                        </a:rPr>
                        <a:t>No. of samples</a:t>
                      </a:r>
                      <a:endParaRPr lang="en-GB" sz="1500" dirty="0">
                        <a:solidFill>
                          <a:schemeClr val="bg1"/>
                        </a:solidFill>
                        <a:latin typeface="Arial" panose="020B0604020202020204" pitchFamily="34" charset="0"/>
                      </a:endParaRPr>
                    </a:p>
                  </a:txBody>
                  <a:tcPr marT="60960" marB="60960">
                    <a:solidFill>
                      <a:schemeClr val="accent1">
                        <a:lumMod val="50000"/>
                      </a:schemeClr>
                    </a:solidFill>
                  </a:tcPr>
                </a:tc>
                <a:tc>
                  <a:txBody>
                    <a:bodyPr/>
                    <a:lstStyle/>
                    <a:p>
                      <a:r>
                        <a:rPr lang="en-GB" sz="1500" dirty="0" smtClean="0">
                          <a:solidFill>
                            <a:schemeClr val="bg1"/>
                          </a:solidFill>
                          <a:latin typeface="Arial" panose="020B0604020202020204" pitchFamily="34" charset="0"/>
                        </a:rPr>
                        <a:t>Important quarantine pests and pathogens tested for</a:t>
                      </a:r>
                      <a:endParaRPr lang="en-GB" sz="1500" dirty="0">
                        <a:solidFill>
                          <a:schemeClr val="bg1"/>
                        </a:solidFill>
                        <a:latin typeface="Arial" panose="020B0604020202020204" pitchFamily="34" charset="0"/>
                      </a:endParaRPr>
                    </a:p>
                  </a:txBody>
                  <a:tcPr marT="60960" marB="60960">
                    <a:solidFill>
                      <a:schemeClr val="accent1">
                        <a:lumMod val="50000"/>
                      </a:schemeClr>
                    </a:solidFill>
                  </a:tcPr>
                </a:tc>
              </a:tr>
              <a:tr h="1118269">
                <a:tc>
                  <a:txBody>
                    <a:bodyPr/>
                    <a:lstStyle/>
                    <a:p>
                      <a:r>
                        <a:rPr lang="en-GB" sz="1400" b="1" dirty="0" smtClean="0">
                          <a:latin typeface="Arial" panose="020B0604020202020204" pitchFamily="34" charset="0"/>
                        </a:rPr>
                        <a:t>Crops</a:t>
                      </a:r>
                      <a:endParaRPr lang="en-GB" sz="1400" b="1" dirty="0">
                        <a:latin typeface="Arial" panose="020B0604020202020204" pitchFamily="34" charset="0"/>
                      </a:endParaRPr>
                    </a:p>
                  </a:txBody>
                  <a:tcPr marT="60960" marB="60960"/>
                </a:tc>
                <a:tc>
                  <a:txBody>
                    <a:bodyPr/>
                    <a:lstStyle/>
                    <a:p>
                      <a:r>
                        <a:rPr lang="en-GB" sz="1400" b="1" dirty="0" smtClean="0">
                          <a:latin typeface="Arial" panose="020B0604020202020204" pitchFamily="34" charset="0"/>
                        </a:rPr>
                        <a:t>&gt;2800</a:t>
                      </a:r>
                      <a:endParaRPr lang="en-GB" sz="1400" b="1" dirty="0">
                        <a:latin typeface="Arial" panose="020B0604020202020204" pitchFamily="34" charset="0"/>
                      </a:endParaRPr>
                    </a:p>
                  </a:txBody>
                  <a:tcPr marT="60960" marB="60960"/>
                </a:tc>
                <a:tc>
                  <a:txBody>
                    <a:bodyPr/>
                    <a:lstStyle/>
                    <a:p>
                      <a:r>
                        <a:rPr lang="en-GB" sz="1400" b="1" dirty="0" smtClean="0">
                          <a:latin typeface="Arial" panose="020B0604020202020204" pitchFamily="34" charset="0"/>
                        </a:rPr>
                        <a:t>Ring rot of potato, Nematodes, </a:t>
                      </a:r>
                    </a:p>
                    <a:p>
                      <a:r>
                        <a:rPr lang="en-GB" sz="1400" b="1" dirty="0" smtClean="0">
                          <a:latin typeface="Arial" panose="020B0604020202020204" pitchFamily="34" charset="0"/>
                        </a:rPr>
                        <a:t>Potato Spindle Tuber Viroid, Potato flea beetle, </a:t>
                      </a:r>
                    </a:p>
                    <a:p>
                      <a:r>
                        <a:rPr lang="en-GB" sz="1400" b="1" dirty="0" smtClean="0">
                          <a:latin typeface="Arial" panose="020B0604020202020204" pitchFamily="34" charset="0"/>
                        </a:rPr>
                        <a:t>Colorado beetle.</a:t>
                      </a:r>
                      <a:endParaRPr lang="en-GB" sz="1400" b="1" dirty="0">
                        <a:latin typeface="Arial" panose="020B0604020202020204" pitchFamily="34" charset="0"/>
                      </a:endParaRPr>
                    </a:p>
                  </a:txBody>
                  <a:tcPr marT="60960" marB="60960"/>
                </a:tc>
              </a:tr>
              <a:tr h="927096">
                <a:tc>
                  <a:txBody>
                    <a:bodyPr/>
                    <a:lstStyle/>
                    <a:p>
                      <a:r>
                        <a:rPr lang="en-GB" sz="1400" b="1" dirty="0" smtClean="0">
                          <a:latin typeface="Arial" panose="020B0604020202020204" pitchFamily="34" charset="0"/>
                        </a:rPr>
                        <a:t>Forest</a:t>
                      </a:r>
                    </a:p>
                    <a:p>
                      <a:r>
                        <a:rPr lang="en-GB" sz="1400" b="1" dirty="0" smtClean="0">
                          <a:latin typeface="Arial" panose="020B0604020202020204" pitchFamily="34" charset="0"/>
                        </a:rPr>
                        <a:t>(e.g. Larch, Ash) </a:t>
                      </a:r>
                      <a:endParaRPr lang="en-GB" sz="1400" b="1" dirty="0">
                        <a:latin typeface="Arial" panose="020B0604020202020204" pitchFamily="34" charset="0"/>
                      </a:endParaRPr>
                    </a:p>
                  </a:txBody>
                  <a:tcPr marT="60960" marB="60960"/>
                </a:tc>
                <a:tc>
                  <a:txBody>
                    <a:bodyPr/>
                    <a:lstStyle/>
                    <a:p>
                      <a:r>
                        <a:rPr lang="en-GB" sz="1400" b="1" dirty="0" smtClean="0">
                          <a:latin typeface="Arial" panose="020B0604020202020204" pitchFamily="34" charset="0"/>
                        </a:rPr>
                        <a:t>&gt;800</a:t>
                      </a:r>
                      <a:endParaRPr lang="en-GB" sz="1400" b="1" dirty="0">
                        <a:latin typeface="Arial" panose="020B0604020202020204" pitchFamily="34" charset="0"/>
                      </a:endParaRPr>
                    </a:p>
                  </a:txBody>
                  <a:tcPr marT="60960" marB="60960"/>
                </a:tc>
                <a:tc>
                  <a:txBody>
                    <a:bodyPr/>
                    <a:lstStyle/>
                    <a:p>
                      <a:r>
                        <a:rPr lang="en-GB" sz="1400" b="1" dirty="0" smtClean="0">
                          <a:latin typeface="Arial" panose="020B0604020202020204" pitchFamily="34" charset="0"/>
                        </a:rPr>
                        <a:t>Ash dieback, </a:t>
                      </a:r>
                    </a:p>
                    <a:p>
                      <a:r>
                        <a:rPr lang="en-GB" sz="1400" b="1" dirty="0" smtClean="0">
                          <a:latin typeface="Arial" panose="020B0604020202020204" pitchFamily="34" charset="0"/>
                        </a:rPr>
                        <a:t>Sudden</a:t>
                      </a:r>
                      <a:r>
                        <a:rPr lang="en-GB" sz="1400" b="1" baseline="0" dirty="0" smtClean="0">
                          <a:latin typeface="Arial" panose="020B0604020202020204" pitchFamily="34" charset="0"/>
                        </a:rPr>
                        <a:t> larch death, </a:t>
                      </a:r>
                      <a:r>
                        <a:rPr lang="en-GB" sz="1400" b="1" baseline="0" dirty="0" err="1" smtClean="0">
                          <a:latin typeface="Arial" panose="020B0604020202020204" pitchFamily="34" charset="0"/>
                        </a:rPr>
                        <a:t>Fireblight</a:t>
                      </a:r>
                      <a:r>
                        <a:rPr lang="en-GB" sz="1400" b="1" baseline="0" dirty="0" smtClean="0">
                          <a:latin typeface="Arial" panose="020B0604020202020204" pitchFamily="34" charset="0"/>
                        </a:rPr>
                        <a:t>, </a:t>
                      </a:r>
                    </a:p>
                    <a:p>
                      <a:r>
                        <a:rPr lang="en-GB" sz="1400" b="1" baseline="0" dirty="0" smtClean="0">
                          <a:latin typeface="Arial" panose="020B0604020202020204" pitchFamily="34" charset="0"/>
                        </a:rPr>
                        <a:t>Emerald ash borer</a:t>
                      </a:r>
                      <a:endParaRPr lang="en-GB" sz="1400" b="1" dirty="0">
                        <a:latin typeface="Arial" panose="020B0604020202020204" pitchFamily="34" charset="0"/>
                      </a:endParaRPr>
                    </a:p>
                  </a:txBody>
                  <a:tcPr marT="60960" marB="60960"/>
                </a:tc>
              </a:tr>
            </a:tbl>
          </a:graphicData>
        </a:graphic>
      </p:graphicFrame>
      <p:sp>
        <p:nvSpPr>
          <p:cNvPr id="12" name="TextBox 11"/>
          <p:cNvSpPr txBox="1"/>
          <p:nvPr/>
        </p:nvSpPr>
        <p:spPr>
          <a:xfrm>
            <a:off x="5464629" y="4916803"/>
            <a:ext cx="3427851" cy="923330"/>
          </a:xfrm>
          <a:prstGeom prst="rect">
            <a:avLst/>
          </a:prstGeom>
          <a:noFill/>
        </p:spPr>
        <p:txBody>
          <a:bodyPr wrap="square" rtlCol="0">
            <a:spAutoFit/>
          </a:bodyPr>
          <a:lstStyle/>
          <a:p>
            <a:pPr defTabSz="914400" eaLnBrk="0" fontAlgn="base" hangingPunct="0">
              <a:spcBef>
                <a:spcPct val="0"/>
              </a:spcBef>
              <a:spcAft>
                <a:spcPct val="0"/>
              </a:spcAft>
            </a:pPr>
            <a:r>
              <a:rPr lang="en-GB" b="1" dirty="0" smtClean="0">
                <a:solidFill>
                  <a:srgbClr val="000000"/>
                </a:solidFill>
                <a:latin typeface="Arial" panose="020B0604020202020204" pitchFamily="34" charset="0"/>
                <a:ea typeface="ＭＳ Ｐゴシック" pitchFamily="1" charset="-128"/>
              </a:rPr>
              <a:t>Research underpins much of the advisory and diagnostic work in AFBI Plant Health</a:t>
            </a:r>
            <a:r>
              <a:rPr lang="en-GB" dirty="0" smtClean="0">
                <a:solidFill>
                  <a:srgbClr val="000000"/>
                </a:solidFill>
                <a:latin typeface="Arial" panose="020B0604020202020204" pitchFamily="34" charset="0"/>
                <a:ea typeface="ＭＳ Ｐゴシック" pitchFamily="1" charset="-128"/>
              </a:rPr>
              <a:t>. </a:t>
            </a:r>
            <a:endParaRPr lang="en-GB" dirty="0">
              <a:solidFill>
                <a:srgbClr val="000000"/>
              </a:solidFill>
              <a:latin typeface="Arial" panose="020B0604020202020204" pitchFamily="34" charset="0"/>
              <a:ea typeface="ＭＳ Ｐゴシック" pitchFamily="1"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AFBI Corporate Template">
  <a:themeElements>
    <a:clrScheme name="AFBI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BI Corporate Template">
      <a:majorFont>
        <a:latin typeface="Trebuchet MS"/>
        <a:ea typeface="Osaka"/>
        <a:cs typeface="Arial"/>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defRPr>
        </a:defPPr>
      </a:lstStyle>
    </a:lnDef>
  </a:objectDefaults>
  <a:extraClrSchemeLst>
    <a:extraClrScheme>
      <a:clrScheme name="AFBI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BI Corporat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BI Corporat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BI Corporat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BI Corporat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BI Corporat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BI Corporate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BI Corporat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BI Corporat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BI Corporat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BI Corporat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BI Corporat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FBI Corporate Template">
  <a:themeElements>
    <a:clrScheme name="AFBI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BI Corporate Template">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AFBI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BI Corporat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BI Corporat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BI Corporat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BI Corporat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BI Corporat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BI Corporate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BI Corporat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BI Corporat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BI Corporat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BI Corporat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BI Corporat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FBI Corporate Template">
  <a:themeElements>
    <a:clrScheme name="AFBI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BI Corporate Template">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AFBI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BI Corporat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BI Corporat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BI Corporat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BI Corporat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BI Corporat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BI Corporate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BI Corporat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BI Corporat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BI Corporat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BI Corporat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BI Corporat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FBI Corporate Template">
  <a:themeElements>
    <a:clrScheme name="AFBI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BI Corporate Template">
      <a:majorFont>
        <a:latin typeface="Trebuchet MS"/>
        <a:ea typeface="Osaka"/>
        <a:cs typeface="Arial"/>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34" charset="-128"/>
          </a:defRPr>
        </a:defPPr>
      </a:lstStyle>
    </a:lnDef>
  </a:objectDefaults>
  <a:extraClrSchemeLst>
    <a:extraClrScheme>
      <a:clrScheme name="AFBI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BI Corporat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BI Corporat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BI Corporat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BI Corporat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BI Corporat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BI Corporate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BI Corporat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BI Corporat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BI Corporat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BI Corporat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BI Corporat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ew Corporate Template">
  <a:themeElements>
    <a:clrScheme name="New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Corporate Template">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ew Corpora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Corporat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Corporat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Corporat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Corporat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Corporat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Corporate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Corporat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Corporat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Corporat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Corporat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Corporat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3324</TotalTime>
  <Words>1251</Words>
  <Application>Microsoft Office PowerPoint</Application>
  <PresentationFormat>On-screen Show (4:3)</PresentationFormat>
  <Paragraphs>206</Paragraphs>
  <Slides>21</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ＭＳ Ｐゴシック</vt:lpstr>
      <vt:lpstr>Arial</vt:lpstr>
      <vt:lpstr>Calibri</vt:lpstr>
      <vt:lpstr>Osaka</vt:lpstr>
      <vt:lpstr>Trebuchet MS</vt:lpstr>
      <vt:lpstr>Wingdings</vt:lpstr>
      <vt:lpstr>2_AFBI Corporate Template</vt:lpstr>
      <vt:lpstr>AFBI Corporate Template</vt:lpstr>
      <vt:lpstr>1_AFBI Corporate Template</vt:lpstr>
      <vt:lpstr>3_AFBI Corporate Template</vt:lpstr>
      <vt:lpstr>New Corporate Template</vt:lpstr>
      <vt:lpstr>AFBI – Progress Through  Research and Innovation  Dr Sinclair Mayne                                                      1 June, 2017</vt:lpstr>
      <vt:lpstr>Overview</vt:lpstr>
      <vt:lpstr>Global and Local Challenges</vt:lpstr>
      <vt:lpstr>Global and Local Challenges – AFBI’s Role</vt:lpstr>
      <vt:lpstr>PowerPoint Presentation</vt:lpstr>
      <vt:lpstr>PowerPoint Presentation</vt:lpstr>
      <vt:lpstr>PowerPoint Presentation</vt:lpstr>
      <vt:lpstr> AFBI Protects Northern Ireland Animal Health</vt:lpstr>
      <vt:lpstr>AFBI Protects NI Plant Health</vt:lpstr>
      <vt:lpstr>PowerPoint Presentation</vt:lpstr>
      <vt:lpstr>    AFBI Supports Northern Ireland  Agri-Food Exports</vt:lpstr>
      <vt:lpstr>New Research Contracts 2016/17</vt:lpstr>
      <vt:lpstr>PowerPoint Presentation</vt:lpstr>
      <vt:lpstr>Knowledge Exchange and Public Engagement</vt:lpstr>
      <vt:lpstr>AFBI Events/Activities</vt:lpstr>
      <vt:lpstr>PowerPoint Presentation</vt:lpstr>
      <vt:lpstr>PowerPoint Presentation</vt:lpstr>
      <vt:lpstr>PowerPoint Presentation</vt:lpstr>
      <vt:lpstr>The Future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Scollan</dc:creator>
  <cp:lastModifiedBy>Chris Armour</cp:lastModifiedBy>
  <cp:revision>144</cp:revision>
  <cp:lastPrinted>2017-05-30T16:35:35Z</cp:lastPrinted>
  <dcterms:created xsi:type="dcterms:W3CDTF">2015-11-17T10:22:55Z</dcterms:created>
  <dcterms:modified xsi:type="dcterms:W3CDTF">2017-05-31T15:18:12Z</dcterms:modified>
</cp:coreProperties>
</file>