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9E50-A3AB-4490-B489-4A41A4B52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30BD5-D046-46EE-82C7-BDA76801B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A839-1B7F-4F0F-BBEE-53FE8BD4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2209-27D2-4145-9579-80CC4EE41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49344-0C25-428C-9349-6D186AD8E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18FC9-9330-48EA-BE5B-844410554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739D-4045-40B8-8B26-B26EE58D3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5043-999F-4DEA-9AC5-F7AA76D9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F1AE-01E8-4BFA-B853-16285BF8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91B8-DBB6-4E9E-AD99-2798D0871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BCE2-0708-4E14-A822-91209C24C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505A2D-F5A1-489E-BC97-CCD93C834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735013"/>
            <a:ext cx="9144000" cy="441325"/>
          </a:xfrm>
          <a:prstGeom prst="rect">
            <a:avLst/>
          </a:prstGeom>
          <a:solidFill>
            <a:srgbClr val="00829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196850"/>
          </a:xfrm>
          <a:prstGeom prst="rect">
            <a:avLst/>
          </a:prstGeom>
          <a:solidFill>
            <a:srgbClr val="D8BD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052" name="Picture 4" descr="AFBI Full Colour"/>
          <p:cNvPicPr>
            <a:picLocks noChangeAspect="1" noChangeArrowheads="1"/>
          </p:cNvPicPr>
          <p:nvPr/>
        </p:nvPicPr>
        <p:blipFill>
          <a:blip r:embed="rId2" cstate="print"/>
          <a:srcRect l="8623" t="14006" r="6268" b="15784"/>
          <a:stretch>
            <a:fillRect/>
          </a:stretch>
        </p:blipFill>
        <p:spPr bwMode="auto">
          <a:xfrm>
            <a:off x="158750" y="23813"/>
            <a:ext cx="13160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62113" y="222250"/>
            <a:ext cx="70135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02" tIns="9601" rIns="19202" bIns="9601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b="1" dirty="0">
                <a:latin typeface="Calibri" pitchFamily="34" charset="0"/>
              </a:rPr>
              <a:t>Long-term effects of nutrient fertilization on grassland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1438" y="2100263"/>
            <a:ext cx="889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spcBef>
                <a:spcPct val="15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GB">
                <a:latin typeface="Calibri" pitchFamily="34" charset="0"/>
              </a:rPr>
              <a:t>Treatments: Control, NPK, pig slurry at 50, 100 or 200 m</a:t>
            </a:r>
            <a:r>
              <a:rPr lang="en-GB" baseline="30000">
                <a:latin typeface="Calibri" pitchFamily="34" charset="0"/>
              </a:rPr>
              <a:t>3</a:t>
            </a:r>
            <a:r>
              <a:rPr lang="en-GB">
                <a:latin typeface="Calibri" pitchFamily="34" charset="0"/>
              </a:rPr>
              <a:t> ha</a:t>
            </a:r>
            <a:r>
              <a:rPr lang="en-GB" baseline="30000">
                <a:latin typeface="Calibri" pitchFamily="34" charset="0"/>
              </a:rPr>
              <a:t>-1</a:t>
            </a:r>
            <a:r>
              <a:rPr lang="en-GB">
                <a:latin typeface="Calibri" pitchFamily="34" charset="0"/>
              </a:rPr>
              <a:t> year</a:t>
            </a:r>
            <a:r>
              <a:rPr lang="en-GB" baseline="30000">
                <a:latin typeface="Calibri" pitchFamily="34" charset="0"/>
              </a:rPr>
              <a:t>-1</a:t>
            </a:r>
            <a:r>
              <a:rPr lang="en-GB">
                <a:latin typeface="Calibri" pitchFamily="34" charset="0"/>
              </a:rPr>
              <a:t> &amp; cow slurry at 50, 100, or 200 m</a:t>
            </a:r>
            <a:r>
              <a:rPr lang="en-GB" baseline="30000">
                <a:latin typeface="Calibri" pitchFamily="34" charset="0"/>
              </a:rPr>
              <a:t>3</a:t>
            </a:r>
            <a:r>
              <a:rPr lang="en-GB">
                <a:latin typeface="Calibri" pitchFamily="34" charset="0"/>
              </a:rPr>
              <a:t> ha</a:t>
            </a:r>
            <a:r>
              <a:rPr lang="en-GB" baseline="30000">
                <a:latin typeface="Calibri" pitchFamily="34" charset="0"/>
              </a:rPr>
              <a:t>-1</a:t>
            </a:r>
            <a:r>
              <a:rPr lang="en-GB">
                <a:latin typeface="Calibri" pitchFamily="34" charset="0"/>
              </a:rPr>
              <a:t> year</a:t>
            </a:r>
            <a:r>
              <a:rPr lang="en-GB" baseline="30000">
                <a:latin typeface="Calibri" pitchFamily="34" charset="0"/>
              </a:rPr>
              <a:t>-1</a:t>
            </a:r>
            <a:r>
              <a:rPr lang="en-GB">
                <a:latin typeface="Calibri" pitchFamily="34" charset="0"/>
              </a:rPr>
              <a:t> </a:t>
            </a:r>
          </a:p>
          <a:p>
            <a:pPr marL="354013" indent="-354013">
              <a:spcBef>
                <a:spcPct val="15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8 treatments x 6 replicates = 48 plots in a randomised block design</a:t>
            </a:r>
          </a:p>
          <a:p>
            <a:pPr marL="354013" indent="-354013">
              <a:spcBef>
                <a:spcPct val="15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Nutrients applied in 3 equal dressings each year</a:t>
            </a:r>
          </a:p>
          <a:p>
            <a:pPr marL="354013" indent="-354013">
              <a:spcBef>
                <a:spcPct val="15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Herbage cut 3 times at the silage stage</a:t>
            </a:r>
          </a:p>
          <a:p>
            <a:pPr marL="354013" indent="-354013">
              <a:spcBef>
                <a:spcPct val="15000"/>
              </a:spcBef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GB" dirty="0">
                <a:latin typeface="Calibri" pitchFamily="34" charset="0"/>
              </a:rPr>
              <a:t>Annual soil samples collected at 3 depths</a:t>
            </a:r>
          </a:p>
        </p:txBody>
      </p:sp>
      <p:sp>
        <p:nvSpPr>
          <p:cNvPr id="2055" name="Text Box 33"/>
          <p:cNvSpPr txBox="1">
            <a:spLocks noChangeArrowheads="1"/>
          </p:cNvSpPr>
          <p:nvPr/>
        </p:nvSpPr>
        <p:spPr bwMode="auto">
          <a:xfrm>
            <a:off x="395288" y="1412875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Calibri" pitchFamily="34" charset="0"/>
              </a:rPr>
              <a:t>Field experiment established in 1970 to measure long-term changes in plant biomass production and soil biogeochemistry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2056" name="Group 11"/>
          <p:cNvGrpSpPr>
            <a:grpSpLocks/>
          </p:cNvGrpSpPr>
          <p:nvPr/>
        </p:nvGrpSpPr>
        <p:grpSpPr bwMode="auto">
          <a:xfrm>
            <a:off x="71438" y="4221163"/>
            <a:ext cx="8893175" cy="2322512"/>
            <a:chOff x="0" y="4221163"/>
            <a:chExt cx="8893175" cy="2322512"/>
          </a:xfrm>
        </p:grpSpPr>
        <p:sp>
          <p:nvSpPr>
            <p:cNvPr id="2059" name="Text Box 35"/>
            <p:cNvSpPr txBox="1">
              <a:spLocks noChangeArrowheads="1"/>
            </p:cNvSpPr>
            <p:nvPr/>
          </p:nvSpPr>
          <p:spPr bwMode="auto">
            <a:xfrm>
              <a:off x="395288" y="4221163"/>
              <a:ext cx="34575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Calibri" pitchFamily="34" charset="0"/>
                </a:rPr>
                <a:t>Research topics: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2060" name="Text Box 37"/>
            <p:cNvSpPr txBox="1">
              <a:spLocks noChangeArrowheads="1"/>
            </p:cNvSpPr>
            <p:nvPr/>
          </p:nvSpPr>
          <p:spPr bwMode="auto">
            <a:xfrm>
              <a:off x="0" y="4581525"/>
              <a:ext cx="8893175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4013" indent="-354013">
                <a:spcBef>
                  <a:spcPct val="15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r>
                <a:rPr lang="en-GB">
                  <a:latin typeface="Calibri" pitchFamily="34" charset="0"/>
                </a:rPr>
                <a:t>Plant biomass production &amp; silage quality</a:t>
              </a:r>
            </a:p>
            <a:p>
              <a:pPr marL="354013" indent="-354013">
                <a:spcBef>
                  <a:spcPct val="15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r>
                <a:rPr lang="en-GB">
                  <a:latin typeface="Calibri" pitchFamily="34" charset="0"/>
                </a:rPr>
                <a:t>Plant species diversity &amp; composition</a:t>
              </a:r>
            </a:p>
            <a:p>
              <a:pPr marL="354013" indent="-354013">
                <a:spcBef>
                  <a:spcPct val="15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r>
                <a:rPr lang="en-GB">
                  <a:latin typeface="Calibri" pitchFamily="34" charset="0"/>
                </a:rPr>
                <a:t>Soil nutrient cycling &amp; storage</a:t>
              </a:r>
            </a:p>
            <a:p>
              <a:pPr marL="354013" indent="-354013">
                <a:spcBef>
                  <a:spcPct val="15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r>
                <a:rPr lang="en-GB">
                  <a:latin typeface="Calibri" pitchFamily="34" charset="0"/>
                </a:rPr>
                <a:t>Soil carbon sequestration</a:t>
              </a:r>
            </a:p>
            <a:p>
              <a:pPr marL="354013" indent="-354013">
                <a:spcBef>
                  <a:spcPct val="15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r>
                <a:rPr lang="en-GB">
                  <a:latin typeface="Calibri" pitchFamily="34" charset="0"/>
                </a:rPr>
                <a:t>GHG emissions</a:t>
              </a:r>
            </a:p>
            <a:p>
              <a:pPr marL="354013" indent="-354013">
                <a:spcBef>
                  <a:spcPct val="15000"/>
                </a:spcBef>
                <a:buClr>
                  <a:srgbClr val="FF0000"/>
                </a:buClr>
                <a:buSzPct val="130000"/>
                <a:buFont typeface="Wingdings" pitchFamily="2" charset="2"/>
                <a:buChar char="§"/>
              </a:pPr>
              <a:r>
                <a:rPr lang="en-GB">
                  <a:latin typeface="Calibri" pitchFamily="34" charset="0"/>
                </a:rPr>
                <a:t>Soil microbiology</a:t>
              </a:r>
            </a:p>
          </p:txBody>
        </p:sp>
      </p:grpSp>
      <p:sp>
        <p:nvSpPr>
          <p:cNvPr id="2057" name="Text Box 38"/>
          <p:cNvSpPr txBox="1">
            <a:spLocks noChangeArrowheads="1"/>
          </p:cNvSpPr>
          <p:nvPr/>
        </p:nvSpPr>
        <p:spPr bwMode="auto">
          <a:xfrm>
            <a:off x="4643438" y="6021388"/>
            <a:ext cx="450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latin typeface="Calibri" pitchFamily="34" charset="0"/>
              </a:rPr>
              <a:t>A unique long-term study which provides valuable data for scientific and policy purposes </a:t>
            </a:r>
          </a:p>
        </p:txBody>
      </p:sp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141663"/>
            <a:ext cx="3635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Default Design</vt:lpstr>
      <vt:lpstr>Slide 1</vt:lpstr>
    </vt:vector>
  </TitlesOfParts>
  <Company>DARDNI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Systems</dc:creator>
  <cp:lastModifiedBy>Sharon Spence</cp:lastModifiedBy>
  <cp:revision>15</cp:revision>
  <dcterms:created xsi:type="dcterms:W3CDTF">2008-05-29T11:09:55Z</dcterms:created>
  <dcterms:modified xsi:type="dcterms:W3CDTF">2015-11-19T16:36:21Z</dcterms:modified>
</cp:coreProperties>
</file>